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7" r:id="rId2"/>
    <p:sldId id="258" r:id="rId3"/>
    <p:sldId id="259" r:id="rId4"/>
    <p:sldId id="260" r:id="rId5"/>
    <p:sldId id="261" r:id="rId6"/>
    <p:sldId id="264" r:id="rId7"/>
    <p:sldId id="265" r:id="rId8"/>
    <p:sldId id="266" r:id="rId9"/>
    <p:sldId id="267" r:id="rId10"/>
    <p:sldId id="262" r:id="rId11"/>
    <p:sldId id="263"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orporate Edition" initials="CE"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4861" autoAdjust="0"/>
  </p:normalViewPr>
  <p:slideViewPr>
    <p:cSldViewPr>
      <p:cViewPr varScale="1">
        <p:scale>
          <a:sx n="57" d="100"/>
          <a:sy n="57" d="100"/>
        </p:scale>
        <p:origin x="177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ladimir Ristic" userId="0c142577f052321a" providerId="LiveId" clId="{874A0393-AFDB-49F6-B8A8-BF17816D3567}"/>
    <pc:docChg chg="undo custSel addSld modSld sldOrd">
      <pc:chgData name="Vladimir Ristic" userId="0c142577f052321a" providerId="LiveId" clId="{874A0393-AFDB-49F6-B8A8-BF17816D3567}" dt="2018-02-11T14:02:04.104" v="3318" actId="6549"/>
      <pc:docMkLst>
        <pc:docMk/>
      </pc:docMkLst>
      <pc:sldChg chg="modSp">
        <pc:chgData name="Vladimir Ristic" userId="0c142577f052321a" providerId="LiveId" clId="{874A0393-AFDB-49F6-B8A8-BF17816D3567}" dt="2018-02-11T13:53:37.241" v="3278" actId="20577"/>
        <pc:sldMkLst>
          <pc:docMk/>
          <pc:sldMk cId="0" sldId="257"/>
        </pc:sldMkLst>
        <pc:spChg chg="mod">
          <ac:chgData name="Vladimir Ristic" userId="0c142577f052321a" providerId="LiveId" clId="{874A0393-AFDB-49F6-B8A8-BF17816D3567}" dt="2018-02-11T13:53:37.241" v="3278" actId="20577"/>
          <ac:spMkLst>
            <pc:docMk/>
            <pc:sldMk cId="0" sldId="257"/>
            <ac:spMk id="3" creationId="{00000000-0000-0000-0000-000000000000}"/>
          </ac:spMkLst>
        </pc:spChg>
      </pc:sldChg>
      <pc:sldChg chg="modSp">
        <pc:chgData name="Vladimir Ristic" userId="0c142577f052321a" providerId="LiveId" clId="{874A0393-AFDB-49F6-B8A8-BF17816D3567}" dt="2018-02-11T13:54:42.891" v="3282" actId="123"/>
        <pc:sldMkLst>
          <pc:docMk/>
          <pc:sldMk cId="0" sldId="258"/>
        </pc:sldMkLst>
        <pc:spChg chg="mod">
          <ac:chgData name="Vladimir Ristic" userId="0c142577f052321a" providerId="LiveId" clId="{874A0393-AFDB-49F6-B8A8-BF17816D3567}" dt="2018-02-11T13:54:42.891" v="3282" actId="123"/>
          <ac:spMkLst>
            <pc:docMk/>
            <pc:sldMk cId="0" sldId="258"/>
            <ac:spMk id="3" creationId="{00000000-0000-0000-0000-000000000000}"/>
          </ac:spMkLst>
        </pc:spChg>
      </pc:sldChg>
      <pc:sldChg chg="modSp">
        <pc:chgData name="Vladimir Ristic" userId="0c142577f052321a" providerId="LiveId" clId="{874A0393-AFDB-49F6-B8A8-BF17816D3567}" dt="2018-02-11T14:02:04.104" v="3318" actId="6549"/>
        <pc:sldMkLst>
          <pc:docMk/>
          <pc:sldMk cId="0" sldId="260"/>
        </pc:sldMkLst>
        <pc:spChg chg="mod">
          <ac:chgData name="Vladimir Ristic" userId="0c142577f052321a" providerId="LiveId" clId="{874A0393-AFDB-49F6-B8A8-BF17816D3567}" dt="2018-02-11T14:01:17.592" v="3315" actId="27636"/>
          <ac:spMkLst>
            <pc:docMk/>
            <pc:sldMk cId="0" sldId="260"/>
            <ac:spMk id="2" creationId="{00000000-0000-0000-0000-000000000000}"/>
          </ac:spMkLst>
        </pc:spChg>
        <pc:spChg chg="mod">
          <ac:chgData name="Vladimir Ristic" userId="0c142577f052321a" providerId="LiveId" clId="{874A0393-AFDB-49F6-B8A8-BF17816D3567}" dt="2018-02-11T14:02:04.104" v="3318" actId="6549"/>
          <ac:spMkLst>
            <pc:docMk/>
            <pc:sldMk cId="0" sldId="260"/>
            <ac:spMk id="3" creationId="{00000000-0000-0000-0000-000000000000}"/>
          </ac:spMkLst>
        </pc:spChg>
      </pc:sldChg>
      <pc:sldChg chg="modSp">
        <pc:chgData name="Vladimir Ristic" userId="0c142577f052321a" providerId="LiveId" clId="{874A0393-AFDB-49F6-B8A8-BF17816D3567}" dt="2018-02-09T19:49:08.824" v="49" actId="20577"/>
        <pc:sldMkLst>
          <pc:docMk/>
          <pc:sldMk cId="0" sldId="261"/>
        </pc:sldMkLst>
        <pc:spChg chg="mod">
          <ac:chgData name="Vladimir Ristic" userId="0c142577f052321a" providerId="LiveId" clId="{874A0393-AFDB-49F6-B8A8-BF17816D3567}" dt="2018-02-09T19:49:08.824" v="49" actId="20577"/>
          <ac:spMkLst>
            <pc:docMk/>
            <pc:sldMk cId="0" sldId="261"/>
            <ac:spMk id="3" creationId="{00000000-0000-0000-0000-000000000000}"/>
          </ac:spMkLst>
        </pc:spChg>
      </pc:sldChg>
      <pc:sldChg chg="modSp">
        <pc:chgData name="Vladimir Ristic" userId="0c142577f052321a" providerId="LiveId" clId="{874A0393-AFDB-49F6-B8A8-BF17816D3567}" dt="2018-02-10T11:45:36.224" v="428" actId="255"/>
        <pc:sldMkLst>
          <pc:docMk/>
          <pc:sldMk cId="0" sldId="262"/>
        </pc:sldMkLst>
        <pc:spChg chg="mod">
          <ac:chgData name="Vladimir Ristic" userId="0c142577f052321a" providerId="LiveId" clId="{874A0393-AFDB-49F6-B8A8-BF17816D3567}" dt="2018-02-10T11:45:36.224" v="428" actId="255"/>
          <ac:spMkLst>
            <pc:docMk/>
            <pc:sldMk cId="0" sldId="262"/>
            <ac:spMk id="2" creationId="{00000000-0000-0000-0000-000000000000}"/>
          </ac:spMkLst>
        </pc:spChg>
      </pc:sldChg>
      <pc:sldChg chg="ord">
        <pc:chgData name="Vladimir Ristic" userId="0c142577f052321a" providerId="LiveId" clId="{874A0393-AFDB-49F6-B8A8-BF17816D3567}" dt="2018-02-11T13:50:46.730" v="3273" actId="6549"/>
        <pc:sldMkLst>
          <pc:docMk/>
          <pc:sldMk cId="0" sldId="263"/>
        </pc:sldMkLst>
      </pc:sldChg>
      <pc:sldChg chg="modSp add modNotesTx">
        <pc:chgData name="Vladimir Ristic" userId="0c142577f052321a" providerId="LiveId" clId="{874A0393-AFDB-49F6-B8A8-BF17816D3567}" dt="2018-02-10T12:51:54.006" v="1728" actId="20577"/>
        <pc:sldMkLst>
          <pc:docMk/>
          <pc:sldMk cId="3803950003" sldId="264"/>
        </pc:sldMkLst>
        <pc:spChg chg="mod">
          <ac:chgData name="Vladimir Ristic" userId="0c142577f052321a" providerId="LiveId" clId="{874A0393-AFDB-49F6-B8A8-BF17816D3567}" dt="2018-02-10T11:28:35.871" v="79" actId="122"/>
          <ac:spMkLst>
            <pc:docMk/>
            <pc:sldMk cId="3803950003" sldId="264"/>
            <ac:spMk id="2" creationId="{2FA154AB-8609-40FB-862D-85CF2ED093B1}"/>
          </ac:spMkLst>
        </pc:spChg>
        <pc:spChg chg="mod">
          <ac:chgData name="Vladimir Ristic" userId="0c142577f052321a" providerId="LiveId" clId="{874A0393-AFDB-49F6-B8A8-BF17816D3567}" dt="2018-02-10T12:51:43.871" v="1725" actId="20577"/>
          <ac:spMkLst>
            <pc:docMk/>
            <pc:sldMk cId="3803950003" sldId="264"/>
            <ac:spMk id="3" creationId="{F6C397E6-9FA6-4B68-94DC-4AD78785346D}"/>
          </ac:spMkLst>
        </pc:spChg>
      </pc:sldChg>
      <pc:sldChg chg="modSp add ord modNotesTx">
        <pc:chgData name="Vladimir Ristic" userId="0c142577f052321a" providerId="LiveId" clId="{874A0393-AFDB-49F6-B8A8-BF17816D3567}" dt="2018-02-11T13:40:13.812" v="3272" actId="12"/>
        <pc:sldMkLst>
          <pc:docMk/>
          <pc:sldMk cId="312171675" sldId="265"/>
        </pc:sldMkLst>
        <pc:spChg chg="mod">
          <ac:chgData name="Vladimir Ristic" userId="0c142577f052321a" providerId="LiveId" clId="{874A0393-AFDB-49F6-B8A8-BF17816D3567}" dt="2018-02-10T11:45:51.983" v="429" actId="122"/>
          <ac:spMkLst>
            <pc:docMk/>
            <pc:sldMk cId="312171675" sldId="265"/>
            <ac:spMk id="2" creationId="{9BCCA5D1-B427-4126-A09D-5DBF5B0E0ABF}"/>
          </ac:spMkLst>
        </pc:spChg>
        <pc:spChg chg="mod">
          <ac:chgData name="Vladimir Ristic" userId="0c142577f052321a" providerId="LiveId" clId="{874A0393-AFDB-49F6-B8A8-BF17816D3567}" dt="2018-02-11T13:40:13.812" v="3272" actId="12"/>
          <ac:spMkLst>
            <pc:docMk/>
            <pc:sldMk cId="312171675" sldId="265"/>
            <ac:spMk id="3" creationId="{CB5990C1-7CEF-4AFA-8CB0-64A51A6D5301}"/>
          </ac:spMkLst>
        </pc:spChg>
      </pc:sldChg>
      <pc:sldChg chg="modSp add">
        <pc:chgData name="Vladimir Ristic" userId="0c142577f052321a" providerId="LiveId" clId="{874A0393-AFDB-49F6-B8A8-BF17816D3567}" dt="2018-02-10T20:43:15.365" v="2819" actId="6549"/>
        <pc:sldMkLst>
          <pc:docMk/>
          <pc:sldMk cId="2093309098" sldId="266"/>
        </pc:sldMkLst>
        <pc:spChg chg="mod">
          <ac:chgData name="Vladimir Ristic" userId="0c142577f052321a" providerId="LiveId" clId="{874A0393-AFDB-49F6-B8A8-BF17816D3567}" dt="2018-02-10T12:32:00.525" v="1081" actId="122"/>
          <ac:spMkLst>
            <pc:docMk/>
            <pc:sldMk cId="2093309098" sldId="266"/>
            <ac:spMk id="2" creationId="{C9BF43F2-E570-4FEA-B900-CDC5DA30C6B3}"/>
          </ac:spMkLst>
        </pc:spChg>
        <pc:spChg chg="mod">
          <ac:chgData name="Vladimir Ristic" userId="0c142577f052321a" providerId="LiveId" clId="{874A0393-AFDB-49F6-B8A8-BF17816D3567}" dt="2018-02-10T20:43:15.365" v="2819" actId="6549"/>
          <ac:spMkLst>
            <pc:docMk/>
            <pc:sldMk cId="2093309098" sldId="266"/>
            <ac:spMk id="3" creationId="{A5C2D261-F0DE-41F9-AE46-74A571DBFAC8}"/>
          </ac:spMkLst>
        </pc:spChg>
      </pc:sldChg>
      <pc:sldChg chg="modSp add">
        <pc:chgData name="Vladimir Ristic" userId="0c142577f052321a" providerId="LiveId" clId="{874A0393-AFDB-49F6-B8A8-BF17816D3567}" dt="2018-02-11T13:39:44.360" v="3271" actId="12"/>
        <pc:sldMkLst>
          <pc:docMk/>
          <pc:sldMk cId="2971001030" sldId="267"/>
        </pc:sldMkLst>
        <pc:spChg chg="mod">
          <ac:chgData name="Vladimir Ristic" userId="0c142577f052321a" providerId="LiveId" clId="{874A0393-AFDB-49F6-B8A8-BF17816D3567}" dt="2018-02-10T13:07:05.381" v="2134" actId="122"/>
          <ac:spMkLst>
            <pc:docMk/>
            <pc:sldMk cId="2971001030" sldId="267"/>
            <ac:spMk id="2" creationId="{4DDF77D9-E3FE-4CFC-BD9A-0B6870103923}"/>
          </ac:spMkLst>
        </pc:spChg>
        <pc:spChg chg="mod">
          <ac:chgData name="Vladimir Ristic" userId="0c142577f052321a" providerId="LiveId" clId="{874A0393-AFDB-49F6-B8A8-BF17816D3567}" dt="2018-02-11T13:39:44.360" v="3271" actId="12"/>
          <ac:spMkLst>
            <pc:docMk/>
            <pc:sldMk cId="2971001030" sldId="267"/>
            <ac:spMk id="3" creationId="{147C7373-E8EC-4D47-9DD1-81DA741A5584}"/>
          </ac:spMkLst>
        </pc:sp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0" dt="2016-01-20T22:41:45.260" idx="1">
    <p:pos x="10" y="10"/>
    <p:text>1</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D24D932-3D2D-4114-B7FF-CD69E57BD8CC}" type="datetimeFigureOut">
              <a:rPr lang="en-US" smtClean="0"/>
              <a:pPr/>
              <a:t>18-Feb-18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B8A8EBC-0B89-4382-96D0-4878E085CB4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sr-Latn-RS"/>
              <a:t>1 Babe i žabe...</a:t>
            </a:r>
          </a:p>
          <a:p>
            <a:endParaRPr lang="en-US"/>
          </a:p>
        </p:txBody>
      </p:sp>
      <p:sp>
        <p:nvSpPr>
          <p:cNvPr id="4" name="Slide Number Placeholder 3"/>
          <p:cNvSpPr>
            <a:spLocks noGrp="1"/>
          </p:cNvSpPr>
          <p:nvPr>
            <p:ph type="sldNum" sz="quarter" idx="10"/>
          </p:nvPr>
        </p:nvSpPr>
        <p:spPr/>
        <p:txBody>
          <a:bodyPr/>
          <a:lstStyle/>
          <a:p>
            <a:fld id="{3B8A8EBC-0B89-4382-96D0-4878E085CB4D}" type="slidenum">
              <a:rPr lang="en-US" smtClean="0"/>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a:t>1) Aristotel:</a:t>
            </a:r>
            <a:r>
              <a:rPr lang="sr-Latn-RS" baseline="0"/>
              <a:t> “forma je aktivni princip koji se realizuje na svojoj sopstvenoj sadržini”.</a:t>
            </a:r>
            <a:endParaRPr lang="en-US"/>
          </a:p>
          <a:p>
            <a:endParaRPr lang="en-US"/>
          </a:p>
        </p:txBody>
      </p:sp>
      <p:sp>
        <p:nvSpPr>
          <p:cNvPr id="4" name="Slide Number Placeholder 3"/>
          <p:cNvSpPr>
            <a:spLocks noGrp="1"/>
          </p:cNvSpPr>
          <p:nvPr>
            <p:ph type="sldNum" sz="quarter" idx="10"/>
          </p:nvPr>
        </p:nvSpPr>
        <p:spPr/>
        <p:txBody>
          <a:bodyPr/>
          <a:lstStyle/>
          <a:p>
            <a:fld id="{3B8A8EBC-0B89-4382-96D0-4878E085CB4D}"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1)</a:t>
            </a:r>
            <a:r>
              <a:rPr lang="en-US" baseline="0" dirty="0"/>
              <a:t> </a:t>
            </a:r>
            <a:r>
              <a:rPr lang="en-US" baseline="0" dirty="0" err="1"/>
              <a:t>Radi</a:t>
            </a:r>
            <a:r>
              <a:rPr lang="en-US" baseline="0" dirty="0"/>
              <a:t> se o </a:t>
            </a:r>
            <a:r>
              <a:rPr lang="en-US" baseline="0" dirty="0" err="1"/>
              <a:t>terminologiji</a:t>
            </a:r>
            <a:r>
              <a:rPr lang="en-US" baseline="0" dirty="0"/>
              <a:t> </a:t>
            </a:r>
            <a:r>
              <a:rPr lang="en-US" baseline="0" dirty="0" err="1"/>
              <a:t>prilago</a:t>
            </a:r>
            <a:r>
              <a:rPr lang="sr-Latn-RS" baseline="0" dirty="0"/>
              <a:t>đenoj prirodni naukama, taj pojam je kod Kanta i Hegela “stvar”!</a:t>
            </a: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a:t>2</a:t>
            </a:r>
            <a:r>
              <a:rPr lang="sr-Latn-RS" dirty="0"/>
              <a:t>) Aristotel:</a:t>
            </a:r>
            <a:r>
              <a:rPr lang="sr-Latn-RS" baseline="0" dirty="0"/>
              <a:t> “forma je aktivni princip koji se realizuje na svojoj sopstvenoj sadržini”.</a:t>
            </a:r>
            <a:endParaRPr lang="en-US" dirty="0"/>
          </a:p>
          <a:p>
            <a:endParaRPr lang="en-US" dirty="0"/>
          </a:p>
        </p:txBody>
      </p:sp>
      <p:sp>
        <p:nvSpPr>
          <p:cNvPr id="4" name="Slide Number Placeholder 3"/>
          <p:cNvSpPr>
            <a:spLocks noGrp="1"/>
          </p:cNvSpPr>
          <p:nvPr>
            <p:ph type="sldNum" sz="quarter" idx="10"/>
          </p:nvPr>
        </p:nvSpPr>
        <p:spPr/>
        <p:txBody>
          <a:bodyPr/>
          <a:lstStyle/>
          <a:p>
            <a:fld id="{3B8A8EBC-0B89-4382-96D0-4878E085CB4D}"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r-Latn-RS" dirty="0"/>
              <a:t>1) Galilej, Njutn</a:t>
            </a:r>
          </a:p>
          <a:p>
            <a:r>
              <a:rPr lang="sr-Latn-RS" dirty="0"/>
              <a:t>2) Savremena nauka ima za cilj da pronadje matematičku relaciju (formulu), koja opisuje stalno promenljive procese, a njihov uzrok ostavlja za kasnije. </a:t>
            </a:r>
            <a:endParaRPr lang="en-US" dirty="0"/>
          </a:p>
        </p:txBody>
      </p:sp>
      <p:sp>
        <p:nvSpPr>
          <p:cNvPr id="4" name="Slide Number Placeholder 3"/>
          <p:cNvSpPr>
            <a:spLocks noGrp="1"/>
          </p:cNvSpPr>
          <p:nvPr>
            <p:ph type="sldNum" sz="quarter" idx="10"/>
          </p:nvPr>
        </p:nvSpPr>
        <p:spPr/>
        <p:txBody>
          <a:bodyPr/>
          <a:lstStyle/>
          <a:p>
            <a:fld id="{3B8A8EBC-0B89-4382-96D0-4878E085CB4D}" type="slidenum">
              <a:rPr lang="en-US" smtClean="0"/>
              <a:pPr/>
              <a:t>6</a:t>
            </a:fld>
            <a:endParaRPr lang="en-US"/>
          </a:p>
        </p:txBody>
      </p:sp>
    </p:spTree>
    <p:extLst>
      <p:ext uri="{BB962C8B-B14F-4D97-AF65-F5344CB8AC3E}">
        <p14:creationId xmlns:p14="http://schemas.microsoft.com/office/powerpoint/2010/main" val="31862463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fld id="{3B8A8EBC-0B89-4382-96D0-4878E085CB4D}" type="slidenum">
              <a:rPr lang="en-US" smtClean="0"/>
              <a:pPr/>
              <a:t>7</a:t>
            </a:fld>
            <a:endParaRPr lang="en-US"/>
          </a:p>
        </p:txBody>
      </p:sp>
    </p:spTree>
    <p:extLst>
      <p:ext uri="{BB962C8B-B14F-4D97-AF65-F5344CB8AC3E}">
        <p14:creationId xmlns:p14="http://schemas.microsoft.com/office/powerpoint/2010/main" val="33865289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47C9B81F-C347-4BEF-BFDF-29C42F48304A}" type="datetimeFigureOut">
              <a:rPr lang="en-US" smtClean="0"/>
              <a:pPr/>
              <a:t>18-Feb-18</a:t>
            </a:fld>
            <a:endParaRPr lang="en-US"/>
          </a:p>
        </p:txBody>
      </p:sp>
      <p:sp>
        <p:nvSpPr>
          <p:cNvPr id="19" name="Footer Placeholder 18"/>
          <p:cNvSpPr>
            <a:spLocks noGrp="1"/>
          </p:cNvSpPr>
          <p:nvPr>
            <p:ph type="ftr" sz="quarter" idx="11"/>
          </p:nvPr>
        </p:nvSpPr>
        <p:spPr/>
        <p:txBody>
          <a:bodyPr/>
          <a:lstStyle/>
          <a:p>
            <a:endParaRPr kumimoji="0" lang="en-US"/>
          </a:p>
        </p:txBody>
      </p:sp>
      <p:sp>
        <p:nvSpPr>
          <p:cNvPr id="27" name="Slide Number Placeholder 26"/>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7C9B81F-C347-4BEF-BFDF-29C42F48304A}" type="datetimeFigureOut">
              <a:rPr lang="en-US" smtClean="0"/>
              <a:pPr/>
              <a:t>18-Feb-18</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7C9B81F-C347-4BEF-BFDF-29C42F48304A}" type="datetimeFigureOut">
              <a:rPr lang="en-US" smtClean="0"/>
              <a:pPr/>
              <a:t>18-Feb-18</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7C9B81F-C347-4BEF-BFDF-29C42F48304A}" type="datetimeFigureOut">
              <a:rPr lang="en-US" smtClean="0"/>
              <a:pPr/>
              <a:t>18-Feb-18</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47C9B81F-C347-4BEF-BFDF-29C42F48304A}" type="datetimeFigureOut">
              <a:rPr lang="en-US" smtClean="0"/>
              <a:pPr/>
              <a:t>18-Feb-18</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47C9B81F-C347-4BEF-BFDF-29C42F48304A}" type="datetimeFigureOut">
              <a:rPr lang="en-US" smtClean="0"/>
              <a:pPr/>
              <a:t>18-Feb-18</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47C9B81F-C347-4BEF-BFDF-29C42F48304A}" type="datetimeFigureOut">
              <a:rPr lang="en-US" smtClean="0"/>
              <a:pPr/>
              <a:t>18-Feb-18</a:t>
            </a:fld>
            <a:endParaRPr lang="en-US"/>
          </a:p>
        </p:txBody>
      </p:sp>
      <p:sp>
        <p:nvSpPr>
          <p:cNvPr id="8" name="Footer Placeholder 7"/>
          <p:cNvSpPr>
            <a:spLocks noGrp="1"/>
          </p:cNvSpPr>
          <p:nvPr>
            <p:ph type="ftr" sz="quarter" idx="11"/>
          </p:nvPr>
        </p:nvSpPr>
        <p:spPr/>
        <p:txBody>
          <a:bodyPr/>
          <a:lstStyle/>
          <a:p>
            <a:endParaRPr kumimoji="0" lang="en-US" dirty="0"/>
          </a:p>
        </p:txBody>
      </p:sp>
      <p:sp>
        <p:nvSpPr>
          <p:cNvPr id="9" name="Slide Number Placeholder 8"/>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47C9B81F-C347-4BEF-BFDF-29C42F48304A}" type="datetimeFigureOut">
              <a:rPr lang="en-US" smtClean="0"/>
              <a:pPr/>
              <a:t>18-Feb-18</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C9B81F-C347-4BEF-BFDF-29C42F48304A}" type="datetimeFigureOut">
              <a:rPr lang="en-US" smtClean="0"/>
              <a:pPr/>
              <a:t>18-Feb-18</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47C9B81F-C347-4BEF-BFDF-29C42F48304A}" type="datetimeFigureOut">
              <a:rPr lang="en-US" smtClean="0"/>
              <a:pPr/>
              <a:t>18-Feb-18</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47C9B81F-C347-4BEF-BFDF-29C42F48304A}" type="datetimeFigureOut">
              <a:rPr lang="en-US" smtClean="0"/>
              <a:pPr/>
              <a:t>18-Feb-18</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a:xfrm>
            <a:off x="8077200" y="6356350"/>
            <a:ext cx="609600" cy="365125"/>
          </a:xfrm>
        </p:spPr>
        <p:txBody>
          <a:bodyPr/>
          <a:lstStyle/>
          <a:p>
            <a:fld id="{042AED99-7FB4-404E-8A97-64753DCE42EC}" type="slidenum">
              <a:rPr kumimoji="0" lang="en-US" smtClean="0"/>
              <a:pPr/>
              <a:t>‹#›</a:t>
            </a:fld>
            <a:endParaRPr kumimoji="0"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7C9B81F-C347-4BEF-BFDF-29C42F48304A}" type="datetimeFigureOut">
              <a:rPr lang="en-US" smtClean="0"/>
              <a:pPr/>
              <a:t>18-Feb-18</a:t>
            </a:fld>
            <a:endParaRPr lang="en-US" dirty="0">
              <a:solidFill>
                <a:schemeClr val="tx2">
                  <a:shade val="90000"/>
                </a:scheme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lgn="l" eaLnBrk="1" latinLnBrk="0" hangingPunct="1"/>
            <a:endParaRPr kumimoji="0" lang="en-US" dirty="0">
              <a:solidFill>
                <a:schemeClr val="tx2">
                  <a:shade val="90000"/>
                </a:scheme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42AED99-7FB4-404E-8A97-64753DCE42EC}" type="slidenum">
              <a:rPr kumimoji="0" lang="en-US" smtClean="0"/>
              <a:pPr/>
              <a:t>‹#›</a:t>
            </a:fld>
            <a:endParaRPr kumimoji="0" lang="en-US" dirty="0">
              <a:solidFill>
                <a:schemeClr val="tx2">
                  <a:shade val="90000"/>
                </a:scheme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en.wikipedia.org/wiki/Quotient_space_(topology)" TargetMode="External"/><Relationship Id="rId13" Type="http://schemas.openxmlformats.org/officeDocument/2006/relationships/hyperlink" Target="http://en.wikipedia.org/wiki/Quotient_category" TargetMode="External"/><Relationship Id="rId3" Type="http://schemas.openxmlformats.org/officeDocument/2006/relationships/hyperlink" Target="http://en.wikipedia.org/wiki/Set_(mathematics)" TargetMode="External"/><Relationship Id="rId7" Type="http://schemas.openxmlformats.org/officeDocument/2006/relationships/hyperlink" Target="http://en.wikipedia.org/wiki/Quotient_space_(linear_algebra)" TargetMode="External"/><Relationship Id="rId12" Type="http://schemas.openxmlformats.org/officeDocument/2006/relationships/hyperlink" Target="http://en.wikipedia.org/wiki/Quotient_monoid"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en.wikipedia.org/wiki/Partition_of_a_set" TargetMode="External"/><Relationship Id="rId11" Type="http://schemas.openxmlformats.org/officeDocument/2006/relationships/hyperlink" Target="http://en.wikipedia.org/wiki/Quotient_ring" TargetMode="External"/><Relationship Id="rId5" Type="http://schemas.openxmlformats.org/officeDocument/2006/relationships/hyperlink" Target="http://en.wikipedia.org/wiki/Subset" TargetMode="External"/><Relationship Id="rId10" Type="http://schemas.openxmlformats.org/officeDocument/2006/relationships/hyperlink" Target="http://en.wikipedia.org/wiki/Homogeneous_space" TargetMode="External"/><Relationship Id="rId4" Type="http://schemas.openxmlformats.org/officeDocument/2006/relationships/hyperlink" Target="http://en.wikipedia.org/wiki/Equivalence_relation" TargetMode="External"/><Relationship Id="rId9" Type="http://schemas.openxmlformats.org/officeDocument/2006/relationships/hyperlink" Target="http://en.wikipedia.org/wiki/Quotient_group" TargetMode="External"/><Relationship Id="rId14" Type="http://schemas.openxmlformats.org/officeDocument/2006/relationships/comments" Target="../comments/commen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Latn-CS" sz="2800">
                <a:solidFill>
                  <a:schemeClr val="tx1"/>
                </a:solidFill>
                <a:latin typeface="Times New Roman" pitchFamily="18" charset="0"/>
                <a:cs typeface="Times New Roman" pitchFamily="18" charset="0"/>
              </a:rPr>
              <a:t>FILOZOFIJA PRIRODNIH NAUKA</a:t>
            </a:r>
            <a:br>
              <a:rPr lang="sr-Latn-CS" sz="2800">
                <a:solidFill>
                  <a:schemeClr val="tx1"/>
                </a:solidFill>
                <a:latin typeface="Times New Roman" pitchFamily="18" charset="0"/>
                <a:cs typeface="Times New Roman" pitchFamily="18" charset="0"/>
              </a:rPr>
            </a:br>
            <a:r>
              <a:rPr lang="sr-Latn-CS" sz="2800">
                <a:solidFill>
                  <a:schemeClr val="tx1"/>
                </a:solidFill>
                <a:latin typeface="Times New Roman" pitchFamily="18" charset="0"/>
                <a:cs typeface="Times New Roman" pitchFamily="18" charset="0"/>
              </a:rPr>
              <a:t>- I</a:t>
            </a:r>
            <a:r>
              <a:rPr lang="en-US" sz="2800">
                <a:solidFill>
                  <a:schemeClr val="tx1"/>
                </a:solidFill>
                <a:latin typeface="Times New Roman" pitchFamily="18" charset="0"/>
                <a:cs typeface="Times New Roman" pitchFamily="18" charset="0"/>
              </a:rPr>
              <a:t>II </a:t>
            </a:r>
            <a:r>
              <a:rPr lang="sr-Latn-CS" sz="2800">
                <a:solidFill>
                  <a:schemeClr val="tx1"/>
                </a:solidFill>
                <a:latin typeface="Times New Roman" pitchFamily="18" charset="0"/>
                <a:cs typeface="Times New Roman" pitchFamily="18" charset="0"/>
              </a:rPr>
              <a:t>tema –</a:t>
            </a:r>
            <a:endParaRPr lang="en-US" sz="2800"/>
          </a:p>
        </p:txBody>
      </p:sp>
      <p:sp>
        <p:nvSpPr>
          <p:cNvPr id="3" name="Content Placeholder 2"/>
          <p:cNvSpPr>
            <a:spLocks noGrp="1"/>
          </p:cNvSpPr>
          <p:nvPr>
            <p:ph idx="1"/>
          </p:nvPr>
        </p:nvSpPr>
        <p:spPr/>
        <p:txBody>
          <a:bodyPr>
            <a:normAutofit lnSpcReduction="10000"/>
          </a:bodyPr>
          <a:lstStyle/>
          <a:p>
            <a:pPr algn="ctr">
              <a:buNone/>
            </a:pPr>
            <a:r>
              <a:rPr lang="en-US" sz="2800" dirty="0">
                <a:latin typeface="Times New Roman" pitchFamily="18" charset="0"/>
                <a:cs typeface="Times New Roman" pitchFamily="18" charset="0"/>
              </a:rPr>
              <a:t>Pojam broja</a:t>
            </a:r>
          </a:p>
          <a:p>
            <a:pPr algn="just">
              <a:buFont typeface="Wingdings" pitchFamily="2" charset="2"/>
              <a:buChar char="§"/>
            </a:pPr>
            <a:r>
              <a:rPr lang="en-US" sz="2000" dirty="0">
                <a:latin typeface="Times New Roman" pitchFamily="18" charset="0"/>
                <a:cs typeface="Times New Roman" pitchFamily="18" charset="0"/>
              </a:rPr>
              <a:t>Medju fundamentalnim pojmovima, pojam broja zauzima prvo mesto, istorijski i sistematski.</a:t>
            </a:r>
          </a:p>
          <a:p>
            <a:pPr algn="just">
              <a:buFont typeface="Wingdings" pitchFamily="2" charset="2"/>
              <a:buChar char="§"/>
            </a:pPr>
            <a:r>
              <a:rPr lang="sr-Latn-RS" sz="2000" dirty="0">
                <a:latin typeface="Times New Roman" pitchFamily="18" charset="0"/>
                <a:cs typeface="Times New Roman" pitchFamily="18" charset="0"/>
              </a:rPr>
              <a:t>Im</a:t>
            </a:r>
            <a:r>
              <a:rPr lang="en-US" sz="2000" dirty="0">
                <a:latin typeface="Times New Roman" pitchFamily="18" charset="0"/>
                <a:cs typeface="Times New Roman" pitchFamily="18" charset="0"/>
              </a:rPr>
              <a:t>a mi</a:t>
            </a:r>
            <a:r>
              <a:rPr lang="sr-Latn-RS" sz="2000" dirty="0">
                <a:latin typeface="Times New Roman" pitchFamily="18" charset="0"/>
                <a:cs typeface="Times New Roman" pitchFamily="18" charset="0"/>
              </a:rPr>
              <a:t>šljenja da Pitagorejska doktrina ostaje nepromenjeno važna kroz sve promene u filozofskoj misli. Medjutim kao i kasnije u Platonovoj teoriji ideja, i problem pitagorejske teorije brojeva jeste to, gde su oni smešteni... U božanskom umu ili u ljudskom?</a:t>
            </a:r>
            <a:endParaRPr lang="en-US" sz="2000" dirty="0">
              <a:latin typeface="Times New Roman" pitchFamily="18" charset="0"/>
              <a:cs typeface="Times New Roman" pitchFamily="18" charset="0"/>
            </a:endParaRPr>
          </a:p>
          <a:p>
            <a:pPr algn="just">
              <a:buFont typeface="Wingdings" pitchFamily="2" charset="2"/>
              <a:buChar char="§"/>
            </a:pPr>
            <a:r>
              <a:rPr lang="en-US" sz="2000" dirty="0">
                <a:latin typeface="Times New Roman" pitchFamily="18" charset="0"/>
                <a:cs typeface="Times New Roman" pitchFamily="18" charset="0"/>
              </a:rPr>
              <a:t>Pitagora </a:t>
            </a:r>
            <a:r>
              <a:rPr lang="sr-Latn-RS" sz="2000" dirty="0">
                <a:latin typeface="Times New Roman" pitchFamily="18" charset="0"/>
                <a:cs typeface="Times New Roman" pitchFamily="18" charset="0"/>
              </a:rPr>
              <a:t>i</a:t>
            </a:r>
            <a:r>
              <a:rPr lang="en-US" sz="2000" dirty="0">
                <a:latin typeface="Times New Roman" pitchFamily="18" charset="0"/>
                <a:cs typeface="Times New Roman" pitchFamily="18" charset="0"/>
              </a:rPr>
              <a:t> pitagorejci se </a:t>
            </a:r>
            <a:r>
              <a:rPr lang="sr-Latn-RS" sz="2000" dirty="0">
                <a:latin typeface="Times New Roman" pitchFamily="18" charset="0"/>
                <a:cs typeface="Times New Roman" pitchFamily="18" charset="0"/>
              </a:rPr>
              <a:t>č</a:t>
            </a:r>
            <a:r>
              <a:rPr lang="en-US" sz="2000" dirty="0">
                <a:latin typeface="Times New Roman" pitchFamily="18" charset="0"/>
                <a:cs typeface="Times New Roman" pitchFamily="18" charset="0"/>
              </a:rPr>
              <a:t>esto dovode</a:t>
            </a:r>
            <a:r>
              <a:rPr lang="sr-Latn-RS" sz="2000" dirty="0">
                <a:latin typeface="Times New Roman" pitchFamily="18" charset="0"/>
                <a:cs typeface="Times New Roman" pitchFamily="18" charset="0"/>
              </a:rPr>
              <a:t> u vezu sa elejskom školom  (Parmenid, Zenon), prema kojoj:  Biće je jedno, te otud nepokretno (nema postajanja – </a:t>
            </a:r>
            <a:r>
              <a:rPr lang="sr-Latn-RS" sz="2000" i="1" dirty="0">
                <a:latin typeface="Times New Roman" pitchFamily="18" charset="0"/>
                <a:cs typeface="Times New Roman" pitchFamily="18" charset="0"/>
              </a:rPr>
              <a:t>stvaranja</a:t>
            </a:r>
            <a:r>
              <a:rPr lang="sr-Latn-RS" sz="2000" dirty="0">
                <a:latin typeface="Times New Roman" pitchFamily="18" charset="0"/>
                <a:cs typeface="Times New Roman" pitchFamily="18" charset="0"/>
              </a:rPr>
              <a:t>,  nastajanja – </a:t>
            </a:r>
            <a:r>
              <a:rPr lang="sr-Latn-RS" sz="2000" i="1" dirty="0">
                <a:latin typeface="Times New Roman" pitchFamily="18" charset="0"/>
                <a:cs typeface="Times New Roman" pitchFamily="18" charset="0"/>
              </a:rPr>
              <a:t>rađanja</a:t>
            </a:r>
            <a:r>
              <a:rPr lang="sr-Latn-RS" sz="2000" dirty="0">
                <a:latin typeface="Times New Roman" pitchFamily="18" charset="0"/>
                <a:cs typeface="Times New Roman" pitchFamily="18" charset="0"/>
              </a:rPr>
              <a:t>, propadanja – </a:t>
            </a:r>
            <a:r>
              <a:rPr lang="sr-Latn-RS" sz="2000" i="1" dirty="0">
                <a:latin typeface="Times New Roman" pitchFamily="18" charset="0"/>
                <a:cs typeface="Times New Roman" pitchFamily="18" charset="0"/>
              </a:rPr>
              <a:t>umiranja</a:t>
            </a:r>
            <a:r>
              <a:rPr lang="sr-Latn-RS" sz="2000" dirty="0">
                <a:latin typeface="Times New Roman" pitchFamily="18" charset="0"/>
                <a:cs typeface="Times New Roman" pitchFamily="18" charset="0"/>
              </a:rPr>
              <a:t>, a ni kretanja – </a:t>
            </a:r>
            <a:r>
              <a:rPr lang="sr-Latn-RS" sz="2000" i="1" dirty="0">
                <a:latin typeface="Times New Roman" pitchFamily="18" charset="0"/>
                <a:cs typeface="Times New Roman" pitchFamily="18" charset="0"/>
              </a:rPr>
              <a:t>promene mesta</a:t>
            </a:r>
            <a:r>
              <a:rPr lang="sr-Latn-RS" sz="2000" dirty="0">
                <a:latin typeface="Times New Roman" pitchFamily="18" charset="0"/>
                <a:cs typeface="Times New Roman" pitchFamily="18" charset="0"/>
              </a:rPr>
              <a:t>. Zenonove </a:t>
            </a:r>
            <a:r>
              <a:rPr lang="sr-Latn-RS" sz="2000" i="1" dirty="0">
                <a:latin typeface="Times New Roman" pitchFamily="18" charset="0"/>
                <a:cs typeface="Times New Roman" pitchFamily="18" charset="0"/>
              </a:rPr>
              <a:t>aporije</a:t>
            </a:r>
            <a:r>
              <a:rPr lang="sr-Latn-RS" sz="2000" dirty="0">
                <a:latin typeface="Times New Roman" pitchFamily="18" charset="0"/>
                <a:cs typeface="Times New Roman" pitchFamily="18" charset="0"/>
              </a:rPr>
              <a:t> (bezizlasnost, ćorsokak).</a:t>
            </a:r>
          </a:p>
          <a:p>
            <a:pPr algn="just">
              <a:buFont typeface="Wingdings" pitchFamily="2" charset="2"/>
              <a:buChar char="§"/>
            </a:pPr>
            <a:r>
              <a:rPr lang="sr-Latn-RS" sz="2000" dirty="0">
                <a:latin typeface="Times New Roman" pitchFamily="18" charset="0"/>
                <a:cs typeface="Times New Roman" pitchFamily="18" charset="0"/>
              </a:rPr>
              <a:t>Pitagora (</a:t>
            </a:r>
            <a:r>
              <a:rPr lang="pl-PL" sz="2000" dirty="0"/>
              <a:t>c. 570 – c. 495 p.n.e.</a:t>
            </a:r>
            <a:r>
              <a:rPr lang="sr-Latn-RS" sz="2000" dirty="0">
                <a:latin typeface="Times New Roman" pitchFamily="18" charset="0"/>
                <a:cs typeface="Times New Roman" pitchFamily="18" charset="0"/>
              </a:rPr>
              <a:t>), </a:t>
            </a:r>
            <a:r>
              <a:rPr lang="en-US" sz="2000" dirty="0">
                <a:latin typeface="Times New Roman" pitchFamily="18" charset="0"/>
                <a:cs typeface="Times New Roman" pitchFamily="18" charset="0"/>
              </a:rPr>
              <a:t>J</a:t>
            </a:r>
            <a:r>
              <a:rPr lang="sr-Latn-RS" sz="2000" dirty="0">
                <a:latin typeface="Times New Roman" pitchFamily="18" charset="0"/>
                <a:cs typeface="Times New Roman" pitchFamily="18" charset="0"/>
              </a:rPr>
              <a:t>onjanin sa ostrva Samosa. Osnovao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je</a:t>
            </a:r>
            <a:r>
              <a:rPr lang="sr-Latn-RS" sz="2000" dirty="0">
                <a:latin typeface="Times New Roman" pitchFamily="18" charset="0"/>
                <a:cs typeface="Times New Roman" pitchFamily="18" charset="0"/>
              </a:rPr>
              <a:t> intelektualno-religiozno bratstvo u Krotoni u južnoj Italiji (“Velika  Grčka”).</a:t>
            </a:r>
            <a:endParaRPr lang="en-US" sz="2000" dirty="0">
              <a:latin typeface="Times New Roman" pitchFamily="18" charset="0"/>
              <a:cs typeface="Times New Roman" pitchFamily="18" charset="0"/>
            </a:endParaRPr>
          </a:p>
          <a:p>
            <a:pPr algn="ctr"/>
            <a:endParaRPr lang="en-US" sz="2400"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sr-Latn-CS" sz="3200" dirty="0">
                <a:solidFill>
                  <a:schemeClr val="tx1"/>
                </a:solidFill>
                <a:latin typeface="Times New Roman" pitchFamily="18" charset="0"/>
                <a:cs typeface="Times New Roman" pitchFamily="18" charset="0"/>
              </a:rPr>
              <a:t>FILOZOFIJA PRIRODNIH NAUKA</a:t>
            </a:r>
            <a:br>
              <a:rPr lang="sr-Latn-CS" sz="3200" dirty="0">
                <a:solidFill>
                  <a:schemeClr val="tx1"/>
                </a:solidFill>
                <a:latin typeface="Times New Roman" pitchFamily="18" charset="0"/>
                <a:cs typeface="Times New Roman" pitchFamily="18" charset="0"/>
              </a:rPr>
            </a:br>
            <a:r>
              <a:rPr lang="sr-Latn-CS" sz="3200" dirty="0">
                <a:solidFill>
                  <a:schemeClr val="tx1"/>
                </a:solidFill>
                <a:latin typeface="Times New Roman" pitchFamily="18" charset="0"/>
                <a:cs typeface="Times New Roman" pitchFamily="18" charset="0"/>
              </a:rPr>
              <a:t>- </a:t>
            </a:r>
            <a:r>
              <a:rPr lang="en-US" sz="3200" dirty="0">
                <a:solidFill>
                  <a:schemeClr val="tx1"/>
                </a:solidFill>
                <a:latin typeface="Times New Roman" pitchFamily="18" charset="0"/>
                <a:cs typeface="Times New Roman" pitchFamily="18" charset="0"/>
              </a:rPr>
              <a:t>Pojam broja </a:t>
            </a:r>
            <a:r>
              <a:rPr lang="sr-Latn-CS" sz="3200" dirty="0">
                <a:solidFill>
                  <a:schemeClr val="tx1"/>
                </a:solidFill>
                <a:latin typeface="Times New Roman" pitchFamily="18" charset="0"/>
                <a:cs typeface="Times New Roman" pitchFamily="18" charset="0"/>
              </a:rPr>
              <a:t>–</a:t>
            </a:r>
            <a:endParaRPr lang="en-US" sz="3200" dirty="0"/>
          </a:p>
        </p:txBody>
      </p:sp>
      <p:sp>
        <p:nvSpPr>
          <p:cNvPr id="3" name="Content Placeholder 2"/>
          <p:cNvSpPr>
            <a:spLocks noGrp="1"/>
          </p:cNvSpPr>
          <p:nvPr>
            <p:ph idx="1"/>
          </p:nvPr>
        </p:nvSpPr>
        <p:spPr/>
        <p:txBody>
          <a:bodyPr>
            <a:normAutofit fontScale="92500" lnSpcReduction="20000"/>
          </a:bodyPr>
          <a:lstStyle/>
          <a:p>
            <a:pPr algn="ctr">
              <a:buNone/>
            </a:pPr>
            <a:r>
              <a:rPr lang="en-US" b="1"/>
              <a:t>Teme </a:t>
            </a:r>
            <a:r>
              <a:rPr lang="sr-Latn-RS" b="1"/>
              <a:t>za seminarski</a:t>
            </a:r>
          </a:p>
          <a:p>
            <a:pPr algn="ctr">
              <a:buNone/>
            </a:pPr>
            <a:r>
              <a:rPr lang="sr-Latn-RS" sz="2400"/>
              <a:t>Opšte:</a:t>
            </a:r>
          </a:p>
          <a:p>
            <a:pPr>
              <a:buFont typeface="Wingdings" pitchFamily="2" charset="2"/>
              <a:buChar char="q"/>
            </a:pPr>
            <a:r>
              <a:rPr lang="sr-Latn-RS" sz="2000"/>
              <a:t>Brojevi i simfonija</a:t>
            </a:r>
          </a:p>
          <a:p>
            <a:pPr>
              <a:buFont typeface="Wingdings" pitchFamily="2" charset="2"/>
              <a:buChar char="q"/>
            </a:pPr>
            <a:r>
              <a:rPr lang="sr-Latn-RS" sz="2000"/>
              <a:t>Pitagora -prvi filozof</a:t>
            </a:r>
            <a:endParaRPr lang="en-US" sz="2000"/>
          </a:p>
          <a:p>
            <a:pPr>
              <a:buFont typeface="Wingdings" pitchFamily="2" charset="2"/>
              <a:buChar char="q"/>
            </a:pPr>
            <a:r>
              <a:rPr lang="sr-Latn-RS" sz="2000">
                <a:latin typeface="Times New Roman" pitchFamily="18" charset="0"/>
                <a:cs typeface="Times New Roman" pitchFamily="18" charset="0"/>
              </a:rPr>
              <a:t>Identitet kao bez-različnost, tj. ništa (odnosno, kontinuitet je suprotnost individualnosti</a:t>
            </a:r>
            <a:r>
              <a:rPr lang="en-US" sz="2000">
                <a:latin typeface="Times New Roman" pitchFamily="18" charset="0"/>
                <a:cs typeface="Times New Roman" pitchFamily="18" charset="0"/>
              </a:rPr>
              <a:t>)</a:t>
            </a:r>
            <a:endParaRPr lang="sr-Latn-RS" sz="2000">
              <a:latin typeface="Times New Roman" pitchFamily="18" charset="0"/>
              <a:cs typeface="Times New Roman" pitchFamily="18" charset="0"/>
            </a:endParaRPr>
          </a:p>
          <a:p>
            <a:pPr>
              <a:buFont typeface="Wingdings" pitchFamily="2" charset="2"/>
              <a:buChar char="q"/>
            </a:pPr>
            <a:endParaRPr lang="sr-Latn-RS" sz="2000"/>
          </a:p>
          <a:p>
            <a:pPr algn="ctr">
              <a:buNone/>
            </a:pPr>
            <a:r>
              <a:rPr lang="sr-Latn-RS" sz="2400"/>
              <a:t>Specijalne:</a:t>
            </a:r>
            <a:endParaRPr lang="en-US" sz="2400"/>
          </a:p>
          <a:p>
            <a:pPr>
              <a:buFont typeface="Wingdings" pitchFamily="2" charset="2"/>
              <a:buChar char="q"/>
            </a:pPr>
            <a:r>
              <a:rPr lang="sr-Latn-RS" sz="1900"/>
              <a:t>Gde su brojevi smešteni – u božanskom ili ljudskom umu</a:t>
            </a:r>
            <a:r>
              <a:rPr lang="en-US" sz="2200"/>
              <a:t>?</a:t>
            </a:r>
            <a:endParaRPr lang="sr-Latn-RS" sz="2200"/>
          </a:p>
          <a:p>
            <a:pPr>
              <a:buFont typeface="Wingdings" pitchFamily="2" charset="2"/>
              <a:buChar char="q"/>
            </a:pPr>
            <a:r>
              <a:rPr lang="sr-Latn-RS" sz="2000"/>
              <a:t>Pitagorejci i elejci</a:t>
            </a:r>
          </a:p>
          <a:p>
            <a:pPr>
              <a:buFont typeface="Wingdings" pitchFamily="2" charset="2"/>
              <a:buChar char="q"/>
            </a:pPr>
            <a:r>
              <a:rPr lang="sr-Latn-RS" sz="2000">
                <a:latin typeface="Times New Roman" pitchFamily="18" charset="0"/>
                <a:cs typeface="Times New Roman" pitchFamily="18" charset="0"/>
              </a:rPr>
              <a:t>Brojanje zahteva apstrahovanje od svih atributa (Babe i žabe)</a:t>
            </a:r>
          </a:p>
          <a:p>
            <a:pPr>
              <a:buFont typeface="Wingdings" pitchFamily="2" charset="2"/>
              <a:buChar char="q"/>
            </a:pPr>
            <a:r>
              <a:rPr lang="sr-Latn-RS" sz="2000">
                <a:latin typeface="Times New Roman" pitchFamily="18" charset="0"/>
                <a:cs typeface="Times New Roman" pitchFamily="18" charset="0"/>
              </a:rPr>
              <a:t>Kvantnomehanički brojevi</a:t>
            </a:r>
          </a:p>
          <a:p>
            <a:pPr>
              <a:buFont typeface="Wingdings" pitchFamily="2" charset="2"/>
              <a:buChar char="q"/>
            </a:pPr>
            <a:r>
              <a:rPr lang="sr-Latn-RS" sz="2000">
                <a:latin typeface="Times New Roman" pitchFamily="18" charset="0"/>
                <a:cs typeface="Times New Roman" pitchFamily="18" charset="0"/>
              </a:rPr>
              <a:t>Big Beng</a:t>
            </a:r>
          </a:p>
          <a:p>
            <a:pPr>
              <a:buFont typeface="Wingdings" pitchFamily="2" charset="2"/>
              <a:buChar char="q"/>
            </a:pPr>
            <a:r>
              <a:rPr lang="sr-Latn-RS" sz="2000">
                <a:latin typeface="Times New Roman" pitchFamily="18" charset="0"/>
                <a:cs typeface="Times New Roman" pitchFamily="18" charset="0"/>
              </a:rPr>
              <a:t>Dokazna snaga eksperimenata i misaonih eksperimenata</a:t>
            </a:r>
          </a:p>
          <a:p>
            <a:pPr>
              <a:buNone/>
            </a:pPr>
            <a:endParaRPr lang="sr-Latn-RS" sz="2000"/>
          </a:p>
          <a:p>
            <a:pPr>
              <a:buFont typeface="Wingdings" pitchFamily="2" charset="2"/>
              <a:buChar char="q"/>
            </a:pPr>
            <a:endParaRPr lang="en-US" sz="20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sr-Latn-CS" sz="3200" dirty="0">
                <a:solidFill>
                  <a:schemeClr val="tx1"/>
                </a:solidFill>
                <a:latin typeface="Times New Roman" pitchFamily="18" charset="0"/>
                <a:cs typeface="Times New Roman" pitchFamily="18" charset="0"/>
              </a:rPr>
              <a:t>FILOZOFIJA PRIRODNIH NAUKA</a:t>
            </a:r>
            <a:br>
              <a:rPr lang="sr-Latn-CS" sz="3200" dirty="0">
                <a:solidFill>
                  <a:schemeClr val="tx1"/>
                </a:solidFill>
                <a:latin typeface="Times New Roman" pitchFamily="18" charset="0"/>
                <a:cs typeface="Times New Roman" pitchFamily="18" charset="0"/>
              </a:rPr>
            </a:br>
            <a:r>
              <a:rPr lang="sr-Latn-CS" sz="2800" dirty="0">
                <a:solidFill>
                  <a:schemeClr val="tx1"/>
                </a:solidFill>
                <a:latin typeface="Times New Roman" pitchFamily="18" charset="0"/>
                <a:cs typeface="Times New Roman" pitchFamily="18" charset="0"/>
              </a:rPr>
              <a:t>- </a:t>
            </a:r>
            <a:r>
              <a:rPr lang="en-US" sz="2800" dirty="0">
                <a:solidFill>
                  <a:schemeClr val="tx1"/>
                </a:solidFill>
                <a:latin typeface="Times New Roman" pitchFamily="18" charset="0"/>
                <a:cs typeface="Times New Roman" pitchFamily="18" charset="0"/>
              </a:rPr>
              <a:t>Pojam broja </a:t>
            </a:r>
            <a:r>
              <a:rPr lang="sr-Latn-CS" sz="2800" dirty="0">
                <a:solidFill>
                  <a:schemeClr val="tx1"/>
                </a:solidFill>
                <a:latin typeface="Times New Roman" pitchFamily="18" charset="0"/>
                <a:cs typeface="Times New Roman" pitchFamily="18" charset="0"/>
              </a:rPr>
              <a:t>–</a:t>
            </a:r>
            <a:endParaRPr lang="en-US" sz="2800" dirty="0"/>
          </a:p>
        </p:txBody>
      </p:sp>
      <p:sp>
        <p:nvSpPr>
          <p:cNvPr id="3" name="Content Placeholder 2"/>
          <p:cNvSpPr>
            <a:spLocks noGrp="1"/>
          </p:cNvSpPr>
          <p:nvPr>
            <p:ph idx="1"/>
          </p:nvPr>
        </p:nvSpPr>
        <p:spPr/>
        <p:txBody>
          <a:bodyPr>
            <a:normAutofit/>
          </a:bodyPr>
          <a:lstStyle/>
          <a:p>
            <a:r>
              <a:rPr lang="sr-Latn-RS" sz="2000"/>
              <a:t>Borovi postulati</a:t>
            </a:r>
          </a:p>
          <a:p>
            <a:r>
              <a:rPr lang="sr-Latn-RS" sz="2000"/>
              <a:t>Kvantna mehanika</a:t>
            </a:r>
          </a:p>
          <a:p>
            <a:r>
              <a:rPr lang="sr-Latn-RS" sz="2000"/>
              <a:t>Big Beng</a:t>
            </a:r>
          </a:p>
          <a:p>
            <a:r>
              <a:rPr lang="sr-Latn-RS" sz="2000"/>
              <a:t>Praksa (eksperiment) kao kriterijum istinitosti</a:t>
            </a:r>
            <a:endParaRPr lang="en-US" sz="20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sr-Latn-CS" sz="2800" dirty="0">
                <a:solidFill>
                  <a:schemeClr val="tx1"/>
                </a:solidFill>
                <a:latin typeface="Times New Roman" pitchFamily="18" charset="0"/>
                <a:cs typeface="Times New Roman" pitchFamily="18" charset="0"/>
              </a:rPr>
              <a:t>FILOZOFIJA PRIRODNIH NAUKA</a:t>
            </a:r>
            <a:br>
              <a:rPr lang="sr-Latn-CS" sz="2800" dirty="0">
                <a:solidFill>
                  <a:schemeClr val="tx1"/>
                </a:solidFill>
                <a:latin typeface="Times New Roman" pitchFamily="18" charset="0"/>
                <a:cs typeface="Times New Roman" pitchFamily="18" charset="0"/>
              </a:rPr>
            </a:br>
            <a:r>
              <a:rPr lang="sr-Latn-CS" sz="2800" dirty="0">
                <a:solidFill>
                  <a:schemeClr val="tx1"/>
                </a:solidFill>
                <a:latin typeface="Times New Roman" pitchFamily="18" charset="0"/>
                <a:cs typeface="Times New Roman" pitchFamily="18" charset="0"/>
              </a:rPr>
              <a:t>- </a:t>
            </a:r>
            <a:r>
              <a:rPr lang="en-US" sz="2800" dirty="0">
                <a:solidFill>
                  <a:schemeClr val="tx1"/>
                </a:solidFill>
                <a:latin typeface="Times New Roman" pitchFamily="18" charset="0"/>
                <a:cs typeface="Times New Roman" pitchFamily="18" charset="0"/>
              </a:rPr>
              <a:t>Pojam broja </a:t>
            </a:r>
            <a:r>
              <a:rPr lang="sr-Latn-CS" sz="2800" dirty="0">
                <a:solidFill>
                  <a:schemeClr val="tx1"/>
                </a:solidFill>
                <a:latin typeface="Times New Roman" pitchFamily="18" charset="0"/>
                <a:cs typeface="Times New Roman" pitchFamily="18" charset="0"/>
              </a:rPr>
              <a:t>–</a:t>
            </a:r>
            <a:endParaRPr lang="en-US" sz="2800" dirty="0"/>
          </a:p>
        </p:txBody>
      </p:sp>
      <p:sp>
        <p:nvSpPr>
          <p:cNvPr id="3" name="Content Placeholder 2"/>
          <p:cNvSpPr>
            <a:spLocks noGrp="1"/>
          </p:cNvSpPr>
          <p:nvPr>
            <p:ph idx="1"/>
          </p:nvPr>
        </p:nvSpPr>
        <p:spPr/>
        <p:txBody>
          <a:bodyPr>
            <a:normAutofit/>
          </a:bodyPr>
          <a:lstStyle/>
          <a:p>
            <a:pPr>
              <a:buFont typeface="Wingdings" pitchFamily="2" charset="2"/>
              <a:buChar char="§"/>
            </a:pPr>
            <a:r>
              <a:rPr lang="sr-Latn-RS" sz="2000" dirty="0">
                <a:latin typeface="Times New Roman" pitchFamily="18" charset="0"/>
                <a:cs typeface="Times New Roman" pitchFamily="18" charset="0"/>
              </a:rPr>
              <a:t>Pitagorejci su morali </a:t>
            </a:r>
          </a:p>
          <a:p>
            <a:pPr>
              <a:buNone/>
            </a:pPr>
            <a:r>
              <a:rPr lang="sr-Latn-RS" sz="2000" dirty="0">
                <a:latin typeface="Times New Roman" pitchFamily="18" charset="0"/>
                <a:cs typeface="Times New Roman" pitchFamily="18" charset="0"/>
              </a:rPr>
              <a:t>-   </a:t>
            </a:r>
            <a:r>
              <a:rPr lang="en-US" sz="2000" dirty="0">
                <a:latin typeface="Times New Roman" pitchFamily="18" charset="0"/>
                <a:cs typeface="Times New Roman" pitchFamily="18" charset="0"/>
              </a:rPr>
              <a:t>S</a:t>
            </a:r>
            <a:r>
              <a:rPr lang="sr-Latn-RS" sz="2000" dirty="0">
                <a:latin typeface="Times New Roman" pitchFamily="18" charset="0"/>
                <a:cs typeface="Times New Roman" pitchFamily="18" charset="0"/>
              </a:rPr>
              <a:t>istematski da se bave muzikom i matematikom – religiozni smisao i  značenje.</a:t>
            </a:r>
          </a:p>
          <a:p>
            <a:pPr>
              <a:buFont typeface="Wingdings" pitchFamily="2" charset="2"/>
              <a:buChar char="§"/>
            </a:pPr>
            <a:r>
              <a:rPr lang="sr-Latn-RS" sz="2000" dirty="0">
                <a:latin typeface="Times New Roman" pitchFamily="18" charset="0"/>
                <a:cs typeface="Times New Roman" pitchFamily="18" charset="0"/>
              </a:rPr>
              <a:t>Pitagori se pripisuje da je</a:t>
            </a:r>
          </a:p>
          <a:p>
            <a:pPr>
              <a:buFontTx/>
              <a:buChar char="-"/>
            </a:pPr>
            <a:r>
              <a:rPr lang="sr-Latn-RS" sz="2000" dirty="0">
                <a:latin typeface="Times New Roman" pitchFamily="18" charset="0"/>
                <a:cs typeface="Times New Roman" pitchFamily="18" charset="0"/>
              </a:rPr>
              <a:t>Prvi rekao za sebe da nema nikakvu praktičnu veštinu, te da je </a:t>
            </a:r>
            <a:r>
              <a:rPr lang="sr-Latn-RS" sz="2000" i="1" dirty="0">
                <a:latin typeface="Times New Roman" pitchFamily="18" charset="0"/>
                <a:cs typeface="Times New Roman" pitchFamily="18" charset="0"/>
              </a:rPr>
              <a:t>filozof </a:t>
            </a:r>
            <a:r>
              <a:rPr lang="sr-Latn-RS" sz="2000" dirty="0">
                <a:latin typeface="Times New Roman" pitchFamily="18" charset="0"/>
                <a:cs typeface="Times New Roman" pitchFamily="18" charset="0"/>
              </a:rPr>
              <a:t>(ljubitelj mudrosti).</a:t>
            </a:r>
          </a:p>
          <a:p>
            <a:pPr>
              <a:buFontTx/>
              <a:buChar char="-"/>
            </a:pPr>
            <a:r>
              <a:rPr lang="sr-Latn-RS" sz="2000" dirty="0">
                <a:latin typeface="Times New Roman" pitchFamily="18" charset="0"/>
                <a:cs typeface="Times New Roman" pitchFamily="18" charset="0"/>
              </a:rPr>
              <a:t>Prvi izveo dokaz teoreme koja nosi njegovo ime. (Tolstoj...)</a:t>
            </a:r>
          </a:p>
          <a:p>
            <a:pPr algn="just">
              <a:buFont typeface="Wingdings" panose="05000000000000000000" pitchFamily="2" charset="2"/>
              <a:buChar char="§"/>
            </a:pPr>
            <a:r>
              <a:rPr lang="sr-Latn-RS" sz="2000" dirty="0">
                <a:latin typeface="Times New Roman" pitchFamily="18" charset="0"/>
                <a:cs typeface="Times New Roman" pitchFamily="18" charset="0"/>
              </a:rPr>
              <a:t>Ono što se donekle zna jeste da je pitagorejstvo  počelo istraživanjem brojnih odnosa, koji odredjuju ono što su Grci nazivali simfonija, tj. slaganje  pojedinih  sukcesivnih intervala muzičke skale. Visina tona na liri zavisi od broja treptaja žice, medjutim ono što je u stvarnosti odredjeno je odnos izmedju visine tona i dužine žice.</a:t>
            </a:r>
            <a:endParaRPr lang="en-US" sz="20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sr-Latn-CS" sz="2800" dirty="0">
                <a:solidFill>
                  <a:schemeClr val="tx1"/>
                </a:solidFill>
                <a:latin typeface="Times New Roman" pitchFamily="18" charset="0"/>
                <a:cs typeface="Times New Roman" pitchFamily="18" charset="0"/>
              </a:rPr>
              <a:t>FILOZOFIJA PRIRODNIH NAUKA</a:t>
            </a:r>
            <a:br>
              <a:rPr lang="sr-Latn-CS" sz="2800" dirty="0">
                <a:solidFill>
                  <a:schemeClr val="tx1"/>
                </a:solidFill>
                <a:latin typeface="Times New Roman" pitchFamily="18" charset="0"/>
                <a:cs typeface="Times New Roman" pitchFamily="18" charset="0"/>
              </a:rPr>
            </a:br>
            <a:r>
              <a:rPr lang="sr-Latn-CS" sz="2800" dirty="0">
                <a:solidFill>
                  <a:schemeClr val="tx1"/>
                </a:solidFill>
                <a:latin typeface="Times New Roman" pitchFamily="18" charset="0"/>
                <a:cs typeface="Times New Roman" pitchFamily="18" charset="0"/>
              </a:rPr>
              <a:t>- </a:t>
            </a:r>
            <a:r>
              <a:rPr lang="en-US" sz="2800" dirty="0">
                <a:solidFill>
                  <a:schemeClr val="tx1"/>
                </a:solidFill>
                <a:latin typeface="Times New Roman" pitchFamily="18" charset="0"/>
                <a:cs typeface="Times New Roman" pitchFamily="18" charset="0"/>
              </a:rPr>
              <a:t>Pojam broja </a:t>
            </a:r>
            <a:r>
              <a:rPr lang="sr-Latn-CS" sz="2800" dirty="0">
                <a:solidFill>
                  <a:schemeClr val="tx1"/>
                </a:solidFill>
                <a:latin typeface="Times New Roman" pitchFamily="18" charset="0"/>
                <a:cs typeface="Times New Roman" pitchFamily="18" charset="0"/>
              </a:rPr>
              <a:t>–</a:t>
            </a:r>
            <a:endParaRPr lang="en-US" sz="2800" dirty="0"/>
          </a:p>
        </p:txBody>
      </p:sp>
      <p:sp>
        <p:nvSpPr>
          <p:cNvPr id="3" name="Content Placeholder 2"/>
          <p:cNvSpPr>
            <a:spLocks noGrp="1"/>
          </p:cNvSpPr>
          <p:nvPr>
            <p:ph idx="1"/>
          </p:nvPr>
        </p:nvSpPr>
        <p:spPr/>
        <p:txBody>
          <a:bodyPr>
            <a:normAutofit fontScale="47500" lnSpcReduction="20000"/>
          </a:bodyPr>
          <a:lstStyle/>
          <a:p>
            <a:r>
              <a:rPr lang="sr-Latn-RS" sz="5100" dirty="0">
                <a:latin typeface="Times New Roman" pitchFamily="18" charset="0"/>
                <a:cs typeface="Times New Roman" pitchFamily="18" charset="0"/>
              </a:rPr>
              <a:t>Skok na Dedekinda</a:t>
            </a:r>
          </a:p>
          <a:p>
            <a:pPr>
              <a:buFontTx/>
              <a:buChar char="-"/>
            </a:pPr>
            <a:r>
              <a:rPr lang="sr-Latn-RS" sz="4200" dirty="0">
                <a:latin typeface="Times New Roman" pitchFamily="18" charset="0"/>
                <a:cs typeface="Times New Roman" pitchFamily="18" charset="0"/>
              </a:rPr>
              <a:t>definisanje broja (brojanje ima putpuno suprotne zahteve od teorije ideja)1</a:t>
            </a:r>
          </a:p>
          <a:p>
            <a:pPr>
              <a:buFontTx/>
              <a:buChar char="-"/>
            </a:pPr>
            <a:r>
              <a:rPr lang="en-US" sz="4200" dirty="0">
                <a:latin typeface="Times New Roman" pitchFamily="18" charset="0"/>
                <a:cs typeface="Times New Roman" pitchFamily="18" charset="0"/>
              </a:rPr>
              <a:t>I</a:t>
            </a:r>
            <a:r>
              <a:rPr lang="sr-Latn-RS" sz="4200" dirty="0">
                <a:latin typeface="Times New Roman" pitchFamily="18" charset="0"/>
                <a:cs typeface="Times New Roman" pitchFamily="18" charset="0"/>
              </a:rPr>
              <a:t>deja konja ili ... zahteva pronalažanje što više zajedničkih atributa, brojanje zahteva apstrahovanje od tih atributa...</a:t>
            </a:r>
          </a:p>
          <a:p>
            <a:r>
              <a:rPr lang="sr-Latn-RS" sz="5000" dirty="0">
                <a:latin typeface="Times New Roman" pitchFamily="18" charset="0"/>
                <a:cs typeface="Times New Roman" pitchFamily="18" charset="0"/>
              </a:rPr>
              <a:t>Klase ekvivalencije</a:t>
            </a:r>
            <a:r>
              <a:rPr lang="sr-Latn-RS" sz="3200" dirty="0">
                <a:latin typeface="Times New Roman" pitchFamily="18" charset="0"/>
                <a:cs typeface="Times New Roman" pitchFamily="18" charset="0"/>
              </a:rPr>
              <a:t>, i</a:t>
            </a:r>
            <a:r>
              <a:rPr lang="en-US" sz="3200" dirty="0">
                <a:latin typeface="Times New Roman" pitchFamily="18" charset="0"/>
                <a:cs typeface="Times New Roman" pitchFamily="18" charset="0"/>
              </a:rPr>
              <a:t>n mathematics, when a </a:t>
            </a:r>
            <a:r>
              <a:rPr lang="en-US" sz="3200" dirty="0">
                <a:latin typeface="Times New Roman" pitchFamily="18" charset="0"/>
                <a:cs typeface="Times New Roman" pitchFamily="18" charset="0"/>
                <a:hlinkClick r:id="rId3" tooltip="Set (mathematics)"/>
              </a:rPr>
              <a:t>set</a:t>
            </a:r>
            <a:r>
              <a:rPr lang="en-US" sz="3200" dirty="0">
                <a:latin typeface="Times New Roman" pitchFamily="18" charset="0"/>
                <a:cs typeface="Times New Roman" pitchFamily="18" charset="0"/>
              </a:rPr>
              <a:t> has an </a:t>
            </a:r>
            <a:r>
              <a:rPr lang="en-US" sz="3200" dirty="0">
                <a:latin typeface="Times New Roman" pitchFamily="18" charset="0"/>
                <a:cs typeface="Times New Roman" pitchFamily="18" charset="0"/>
                <a:hlinkClick r:id="rId4" tooltip="Equivalence relation"/>
              </a:rPr>
              <a:t>equivalence relation</a:t>
            </a:r>
            <a:r>
              <a:rPr lang="en-US" sz="3200" dirty="0">
                <a:latin typeface="Times New Roman" pitchFamily="18" charset="0"/>
                <a:cs typeface="Times New Roman" pitchFamily="18" charset="0"/>
              </a:rPr>
              <a:t> defined on its elements, there is a natural grouping of elements that are related to one another, forming what are called </a:t>
            </a:r>
            <a:r>
              <a:rPr lang="en-US" sz="3200" b="1" dirty="0">
                <a:latin typeface="Times New Roman" pitchFamily="18" charset="0"/>
                <a:cs typeface="Times New Roman" pitchFamily="18" charset="0"/>
              </a:rPr>
              <a:t>equivalence classes</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Notationally</a:t>
            </a:r>
            <a:r>
              <a:rPr lang="en-US" sz="3200" dirty="0">
                <a:latin typeface="Times New Roman" pitchFamily="18" charset="0"/>
                <a:cs typeface="Times New Roman" pitchFamily="18" charset="0"/>
              </a:rPr>
              <a:t>, given a set </a:t>
            </a:r>
            <a:r>
              <a:rPr lang="en-US" sz="3200" i="1" dirty="0">
                <a:latin typeface="Times New Roman" pitchFamily="18" charset="0"/>
                <a:cs typeface="Times New Roman" pitchFamily="18" charset="0"/>
              </a:rPr>
              <a:t>X</a:t>
            </a:r>
            <a:r>
              <a:rPr lang="en-US" sz="3200" dirty="0">
                <a:latin typeface="Times New Roman" pitchFamily="18" charset="0"/>
                <a:cs typeface="Times New Roman" pitchFamily="18" charset="0"/>
              </a:rPr>
              <a:t> and an equivalence relation ~ on </a:t>
            </a:r>
            <a:r>
              <a:rPr lang="en-US" sz="3200" i="1" dirty="0">
                <a:latin typeface="Times New Roman" pitchFamily="18" charset="0"/>
                <a:cs typeface="Times New Roman" pitchFamily="18" charset="0"/>
              </a:rPr>
              <a:t>X</a:t>
            </a:r>
            <a:r>
              <a:rPr lang="en-US" sz="3200" dirty="0">
                <a:latin typeface="Times New Roman" pitchFamily="18" charset="0"/>
                <a:cs typeface="Times New Roman" pitchFamily="18" charset="0"/>
              </a:rPr>
              <a:t>, the </a:t>
            </a:r>
            <a:r>
              <a:rPr lang="en-US" sz="3200" i="1" dirty="0">
                <a:latin typeface="Times New Roman" pitchFamily="18" charset="0"/>
                <a:cs typeface="Times New Roman" pitchFamily="18" charset="0"/>
              </a:rPr>
              <a:t>equivalence class</a:t>
            </a:r>
            <a:r>
              <a:rPr lang="en-US" sz="3200" dirty="0">
                <a:latin typeface="Times New Roman" pitchFamily="18" charset="0"/>
                <a:cs typeface="Times New Roman" pitchFamily="18" charset="0"/>
              </a:rPr>
              <a:t> of an element </a:t>
            </a:r>
            <a:r>
              <a:rPr lang="en-US" sz="3200" i="1" dirty="0">
                <a:latin typeface="Times New Roman" pitchFamily="18" charset="0"/>
                <a:cs typeface="Times New Roman" pitchFamily="18" charset="0"/>
              </a:rPr>
              <a:t>a</a:t>
            </a:r>
            <a:r>
              <a:rPr lang="en-US" sz="3200" dirty="0">
                <a:latin typeface="Times New Roman" pitchFamily="18" charset="0"/>
                <a:cs typeface="Times New Roman" pitchFamily="18" charset="0"/>
              </a:rPr>
              <a:t> in </a:t>
            </a:r>
            <a:r>
              <a:rPr lang="en-US" sz="3200" i="1" dirty="0">
                <a:latin typeface="Times New Roman" pitchFamily="18" charset="0"/>
                <a:cs typeface="Times New Roman" pitchFamily="18" charset="0"/>
              </a:rPr>
              <a:t>X</a:t>
            </a:r>
            <a:r>
              <a:rPr lang="en-US" sz="3200" dirty="0">
                <a:latin typeface="Times New Roman" pitchFamily="18" charset="0"/>
                <a:cs typeface="Times New Roman" pitchFamily="18" charset="0"/>
              </a:rPr>
              <a:t> is the </a:t>
            </a:r>
            <a:r>
              <a:rPr lang="en-US" sz="3200" dirty="0">
                <a:latin typeface="Times New Roman" pitchFamily="18" charset="0"/>
                <a:cs typeface="Times New Roman" pitchFamily="18" charset="0"/>
                <a:hlinkClick r:id="rId5" tooltip="Subset"/>
              </a:rPr>
              <a:t>subset</a:t>
            </a:r>
            <a:r>
              <a:rPr lang="en-US" sz="3200" dirty="0">
                <a:latin typeface="Times New Roman" pitchFamily="18" charset="0"/>
                <a:cs typeface="Times New Roman" pitchFamily="18" charset="0"/>
              </a:rPr>
              <a:t> of all elements in </a:t>
            </a:r>
            <a:r>
              <a:rPr lang="en-US" sz="3200" i="1" dirty="0">
                <a:latin typeface="Times New Roman" pitchFamily="18" charset="0"/>
                <a:cs typeface="Times New Roman" pitchFamily="18" charset="0"/>
              </a:rPr>
              <a:t>X</a:t>
            </a:r>
            <a:r>
              <a:rPr lang="en-US" sz="3200" dirty="0">
                <a:latin typeface="Times New Roman" pitchFamily="18" charset="0"/>
                <a:cs typeface="Times New Roman" pitchFamily="18" charset="0"/>
              </a:rPr>
              <a:t> which are equivalent to </a:t>
            </a:r>
            <a:r>
              <a:rPr lang="en-US" sz="3200" i="1" dirty="0">
                <a:latin typeface="Times New Roman" pitchFamily="18" charset="0"/>
                <a:cs typeface="Times New Roman" pitchFamily="18" charset="0"/>
              </a:rPr>
              <a:t>a</a:t>
            </a:r>
            <a:r>
              <a:rPr lang="en-US" sz="3200" dirty="0">
                <a:latin typeface="Times New Roman" pitchFamily="18" charset="0"/>
                <a:cs typeface="Times New Roman" pitchFamily="18" charset="0"/>
              </a:rPr>
              <a:t>. It follows from the definition of the equivalence relations that the equivalence classes form a </a:t>
            </a:r>
            <a:r>
              <a:rPr lang="en-US" sz="3200" dirty="0">
                <a:latin typeface="Times New Roman" pitchFamily="18" charset="0"/>
                <a:cs typeface="Times New Roman" pitchFamily="18" charset="0"/>
                <a:hlinkClick r:id="rId6" tooltip="Partition of a set"/>
              </a:rPr>
              <a:t>partition of </a:t>
            </a:r>
            <a:r>
              <a:rPr lang="en-US" sz="3200" i="1" dirty="0">
                <a:latin typeface="Times New Roman" pitchFamily="18" charset="0"/>
                <a:cs typeface="Times New Roman" pitchFamily="18" charset="0"/>
                <a:hlinkClick r:id="rId6" tooltip="Partition of a set"/>
              </a:rPr>
              <a:t>X</a:t>
            </a:r>
            <a:r>
              <a:rPr lang="en-US" sz="3200" dirty="0">
                <a:latin typeface="Times New Roman" pitchFamily="18" charset="0"/>
                <a:cs typeface="Times New Roman" pitchFamily="18" charset="0"/>
              </a:rPr>
              <a:t>. The set of equivalence classes is sometimes called the </a:t>
            </a:r>
            <a:r>
              <a:rPr lang="en-US" sz="3200" b="1" dirty="0">
                <a:latin typeface="Times New Roman" pitchFamily="18" charset="0"/>
                <a:cs typeface="Times New Roman" pitchFamily="18" charset="0"/>
              </a:rPr>
              <a:t>quotient set</a:t>
            </a:r>
            <a:r>
              <a:rPr lang="en-US" sz="3200" dirty="0">
                <a:latin typeface="Times New Roman" pitchFamily="18" charset="0"/>
                <a:cs typeface="Times New Roman" pitchFamily="18" charset="0"/>
              </a:rPr>
              <a:t> or the </a:t>
            </a:r>
            <a:r>
              <a:rPr lang="en-US" sz="3200" b="1" dirty="0">
                <a:latin typeface="Times New Roman" pitchFamily="18" charset="0"/>
                <a:cs typeface="Times New Roman" pitchFamily="18" charset="0"/>
              </a:rPr>
              <a:t>quotient space</a:t>
            </a:r>
            <a:r>
              <a:rPr lang="en-US" sz="3200" dirty="0">
                <a:latin typeface="Times New Roman" pitchFamily="18" charset="0"/>
                <a:cs typeface="Times New Roman" pitchFamily="18" charset="0"/>
              </a:rPr>
              <a:t> of </a:t>
            </a:r>
            <a:r>
              <a:rPr lang="en-US" sz="3200" i="1" dirty="0">
                <a:latin typeface="Times New Roman" pitchFamily="18" charset="0"/>
                <a:cs typeface="Times New Roman" pitchFamily="18" charset="0"/>
              </a:rPr>
              <a:t>X</a:t>
            </a:r>
            <a:r>
              <a:rPr lang="en-US" sz="3200" dirty="0">
                <a:latin typeface="Times New Roman" pitchFamily="18" charset="0"/>
                <a:cs typeface="Times New Roman" pitchFamily="18" charset="0"/>
              </a:rPr>
              <a:t> by ~ and is denoted by </a:t>
            </a:r>
            <a:r>
              <a:rPr lang="en-US" sz="3200" i="1" dirty="0">
                <a:latin typeface="Times New Roman" pitchFamily="18" charset="0"/>
                <a:cs typeface="Times New Roman" pitchFamily="18" charset="0"/>
              </a:rPr>
              <a:t>X</a:t>
            </a:r>
            <a:r>
              <a:rPr lang="en-US" sz="3200" dirty="0">
                <a:latin typeface="Times New Roman" pitchFamily="18" charset="0"/>
                <a:cs typeface="Times New Roman" pitchFamily="18" charset="0"/>
              </a:rPr>
              <a:t> / ~.</a:t>
            </a:r>
          </a:p>
          <a:p>
            <a:r>
              <a:rPr lang="en-US" sz="3200" dirty="0">
                <a:latin typeface="Times New Roman" pitchFamily="18" charset="0"/>
                <a:cs typeface="Times New Roman" pitchFamily="18" charset="0"/>
              </a:rPr>
              <a:t>When </a:t>
            </a:r>
            <a:r>
              <a:rPr lang="en-US" sz="3200" i="1" dirty="0">
                <a:latin typeface="Times New Roman" pitchFamily="18" charset="0"/>
                <a:cs typeface="Times New Roman" pitchFamily="18" charset="0"/>
              </a:rPr>
              <a:t>X</a:t>
            </a:r>
            <a:r>
              <a:rPr lang="en-US" sz="3200" dirty="0">
                <a:latin typeface="Times New Roman" pitchFamily="18" charset="0"/>
                <a:cs typeface="Times New Roman" pitchFamily="18" charset="0"/>
              </a:rPr>
              <a:t> has some structure, and the equivalence relation is defined with some connection to this structure, the quotient set often inherits some related structure. Examples include </a:t>
            </a:r>
            <a:r>
              <a:rPr lang="en-US" sz="3200" dirty="0">
                <a:latin typeface="Times New Roman" pitchFamily="18" charset="0"/>
                <a:cs typeface="Times New Roman" pitchFamily="18" charset="0"/>
                <a:hlinkClick r:id="rId7" tooltip="Quotient space (linear algebra)"/>
              </a:rPr>
              <a:t>quotient spaces in linear algebra</a:t>
            </a:r>
            <a:r>
              <a:rPr lang="en-US" sz="3200" dirty="0">
                <a:latin typeface="Times New Roman" pitchFamily="18" charset="0"/>
                <a:cs typeface="Times New Roman" pitchFamily="18" charset="0"/>
              </a:rPr>
              <a:t>, </a:t>
            </a:r>
            <a:r>
              <a:rPr lang="en-US" sz="3200" dirty="0">
                <a:latin typeface="Times New Roman" pitchFamily="18" charset="0"/>
                <a:cs typeface="Times New Roman" pitchFamily="18" charset="0"/>
                <a:hlinkClick r:id="rId8" tooltip="Quotient space (topology)"/>
              </a:rPr>
              <a:t>quotient spaces in topology</a:t>
            </a:r>
            <a:r>
              <a:rPr lang="en-US" sz="3200" dirty="0">
                <a:latin typeface="Times New Roman" pitchFamily="18" charset="0"/>
                <a:cs typeface="Times New Roman" pitchFamily="18" charset="0"/>
              </a:rPr>
              <a:t>, </a:t>
            </a:r>
            <a:r>
              <a:rPr lang="en-US" sz="3200" dirty="0">
                <a:latin typeface="Times New Roman" pitchFamily="18" charset="0"/>
                <a:cs typeface="Times New Roman" pitchFamily="18" charset="0"/>
                <a:hlinkClick r:id="rId9" tooltip="Quotient group"/>
              </a:rPr>
              <a:t>quotient groups</a:t>
            </a:r>
            <a:r>
              <a:rPr lang="en-US" sz="3200" dirty="0">
                <a:latin typeface="Times New Roman" pitchFamily="18" charset="0"/>
                <a:cs typeface="Times New Roman" pitchFamily="18" charset="0"/>
              </a:rPr>
              <a:t>, </a:t>
            </a:r>
            <a:r>
              <a:rPr lang="en-US" sz="3200" dirty="0">
                <a:latin typeface="Times New Roman" pitchFamily="18" charset="0"/>
                <a:cs typeface="Times New Roman" pitchFamily="18" charset="0"/>
                <a:hlinkClick r:id="rId10" tooltip="Homogeneous space"/>
              </a:rPr>
              <a:t>homogeneous spaces</a:t>
            </a:r>
            <a:r>
              <a:rPr lang="en-US" sz="3200" dirty="0">
                <a:latin typeface="Times New Roman" pitchFamily="18" charset="0"/>
                <a:cs typeface="Times New Roman" pitchFamily="18" charset="0"/>
              </a:rPr>
              <a:t>, </a:t>
            </a:r>
            <a:r>
              <a:rPr lang="en-US" sz="3200" dirty="0">
                <a:latin typeface="Times New Roman" pitchFamily="18" charset="0"/>
                <a:cs typeface="Times New Roman" pitchFamily="18" charset="0"/>
                <a:hlinkClick r:id="rId11" tooltip="Quotient ring"/>
              </a:rPr>
              <a:t>quotient rings</a:t>
            </a:r>
            <a:r>
              <a:rPr lang="en-US" sz="3200" dirty="0">
                <a:latin typeface="Times New Roman" pitchFamily="18" charset="0"/>
                <a:cs typeface="Times New Roman" pitchFamily="18" charset="0"/>
              </a:rPr>
              <a:t>, </a:t>
            </a:r>
            <a:r>
              <a:rPr lang="en-US" sz="3200" dirty="0">
                <a:latin typeface="Times New Roman" pitchFamily="18" charset="0"/>
                <a:cs typeface="Times New Roman" pitchFamily="18" charset="0"/>
                <a:hlinkClick r:id="rId12" tooltip="Quotient monoid"/>
              </a:rPr>
              <a:t>quotient monoids</a:t>
            </a:r>
            <a:r>
              <a:rPr lang="en-US" sz="3200" dirty="0">
                <a:latin typeface="Times New Roman" pitchFamily="18" charset="0"/>
                <a:cs typeface="Times New Roman" pitchFamily="18" charset="0"/>
              </a:rPr>
              <a:t>, and </a:t>
            </a:r>
            <a:r>
              <a:rPr lang="en-US" sz="3200" dirty="0">
                <a:latin typeface="Times New Roman" pitchFamily="18" charset="0"/>
                <a:cs typeface="Times New Roman" pitchFamily="18" charset="0"/>
                <a:hlinkClick r:id="rId13" tooltip="Quotient category"/>
              </a:rPr>
              <a:t>quotient categories</a:t>
            </a:r>
            <a:r>
              <a:rPr lang="en-US" sz="3200" dirty="0">
                <a:latin typeface="Times New Roman" pitchFamily="18" charset="0"/>
                <a:cs typeface="Times New Roman" pitchFamily="18" charset="0"/>
              </a:rPr>
              <a:t>.</a:t>
            </a:r>
          </a:p>
          <a:p>
            <a:pPr>
              <a:buFontTx/>
              <a:buChar char="-"/>
            </a:pPr>
            <a:endParaRPr lang="sr-Latn-RS" sz="20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19200"/>
          </a:xfrm>
        </p:spPr>
        <p:txBody>
          <a:bodyPr>
            <a:normAutofit/>
          </a:bodyPr>
          <a:lstStyle/>
          <a:p>
            <a:pPr algn="ctr"/>
            <a:r>
              <a:rPr lang="sr-Latn-CS" sz="2800" dirty="0">
                <a:solidFill>
                  <a:schemeClr val="tx1"/>
                </a:solidFill>
                <a:latin typeface="Times New Roman" pitchFamily="18" charset="0"/>
                <a:cs typeface="Times New Roman" pitchFamily="18" charset="0"/>
              </a:rPr>
              <a:t>FILOZOFIJA PRIRODNIH NAUKA</a:t>
            </a:r>
            <a:br>
              <a:rPr lang="sr-Latn-CS" sz="2800" dirty="0">
                <a:solidFill>
                  <a:schemeClr val="tx1"/>
                </a:solidFill>
                <a:latin typeface="Times New Roman" pitchFamily="18" charset="0"/>
                <a:cs typeface="Times New Roman" pitchFamily="18" charset="0"/>
              </a:rPr>
            </a:br>
            <a:r>
              <a:rPr lang="sr-Latn-CS" sz="2800" dirty="0">
                <a:solidFill>
                  <a:schemeClr val="tx1"/>
                </a:solidFill>
                <a:latin typeface="Times New Roman" pitchFamily="18" charset="0"/>
                <a:cs typeface="Times New Roman" pitchFamily="18" charset="0"/>
              </a:rPr>
              <a:t>- </a:t>
            </a:r>
            <a:r>
              <a:rPr lang="en-US" sz="2800" dirty="0">
                <a:solidFill>
                  <a:schemeClr val="tx1"/>
                </a:solidFill>
                <a:latin typeface="Times New Roman" pitchFamily="18" charset="0"/>
                <a:cs typeface="Times New Roman" pitchFamily="18" charset="0"/>
              </a:rPr>
              <a:t>Pojam broja</a:t>
            </a:r>
            <a:r>
              <a:rPr lang="sr-Latn-CS" sz="2800" dirty="0">
                <a:solidFill>
                  <a:schemeClr val="tx1"/>
                </a:solidFill>
                <a:latin typeface="Times New Roman" pitchFamily="18" charset="0"/>
                <a:cs typeface="Times New Roman" pitchFamily="18" charset="0"/>
              </a:rPr>
              <a:t> –</a:t>
            </a:r>
            <a:endParaRPr lang="en-US" sz="2800" dirty="0"/>
          </a:p>
        </p:txBody>
      </p:sp>
      <p:sp>
        <p:nvSpPr>
          <p:cNvPr id="3" name="Content Placeholder 2"/>
          <p:cNvSpPr>
            <a:spLocks noGrp="1"/>
          </p:cNvSpPr>
          <p:nvPr>
            <p:ph idx="1"/>
          </p:nvPr>
        </p:nvSpPr>
        <p:spPr>
          <a:xfrm>
            <a:off x="457200" y="1371600"/>
            <a:ext cx="8229600" cy="4953000"/>
          </a:xfrm>
        </p:spPr>
        <p:txBody>
          <a:bodyPr>
            <a:noAutofit/>
          </a:bodyPr>
          <a:lstStyle/>
          <a:p>
            <a:pPr>
              <a:buFont typeface="Wingdings" pitchFamily="2" charset="2"/>
              <a:buChar char="§"/>
            </a:pPr>
            <a:r>
              <a:rPr lang="sr-Latn-RS" sz="1800" dirty="0">
                <a:latin typeface="Times New Roman" panose="02020603050405020304" pitchFamily="18" charset="0"/>
                <a:cs typeface="Times New Roman" pitchFamily="18" charset="0"/>
              </a:rPr>
              <a:t>Pojam prostora i Geometrije</a:t>
            </a:r>
          </a:p>
          <a:p>
            <a:pPr>
              <a:buFont typeface="Wingdings" pitchFamily="2" charset="2"/>
              <a:buChar char="§"/>
            </a:pPr>
            <a:r>
              <a:rPr lang="sr-Latn-RS" sz="1800" dirty="0">
                <a:latin typeface="Times New Roman" panose="02020603050405020304" pitchFamily="18" charset="0"/>
                <a:cs typeface="Times New Roman" pitchFamily="18" charset="0"/>
              </a:rPr>
              <a:t>Pojam i forma1)</a:t>
            </a:r>
          </a:p>
          <a:p>
            <a:pPr>
              <a:buFont typeface="Wingdings" pitchFamily="2" charset="2"/>
              <a:buChar char="§"/>
            </a:pPr>
            <a:r>
              <a:rPr lang="sr-Latn-RS" sz="1800" dirty="0">
                <a:latin typeface="Times New Roman" panose="02020603050405020304" pitchFamily="18" charset="0"/>
                <a:cs typeface="Times New Roman" pitchFamily="18" charset="0"/>
              </a:rPr>
              <a:t>Čulna višestrukost  jeste podeljena i uredjena odredjenim prostornim formama</a:t>
            </a:r>
          </a:p>
          <a:p>
            <a:pPr marL="0" indent="0">
              <a:buNone/>
            </a:pPr>
            <a:r>
              <a:rPr lang="en-US" sz="2400" i="1">
                <a:latin typeface="Times New Roman" pitchFamily="18" charset="0"/>
                <a:cs typeface="Times New Roman" pitchFamily="18" charset="0"/>
              </a:rPr>
              <a:t>Analitika </a:t>
            </a:r>
            <a:r>
              <a:rPr lang="en-US" sz="2400" i="1" dirty="0">
                <a:latin typeface="Times New Roman" panose="02020603050405020304" pitchFamily="18" charset="0"/>
                <a:cs typeface="Times New Roman" pitchFamily="18" charset="0"/>
              </a:rPr>
              <a:t>kau</a:t>
            </a:r>
            <a:r>
              <a:rPr lang="sr-Latn-RS" sz="2400" i="1" dirty="0">
                <a:latin typeface="Times New Roman" panose="02020603050405020304" pitchFamily="18" charset="0"/>
                <a:cs typeface="Times New Roman" pitchFamily="18" charset="0"/>
              </a:rPr>
              <a:t>z</a:t>
            </a:r>
            <a:r>
              <a:rPr lang="en-US" sz="2400" i="1" dirty="0">
                <a:latin typeface="Times New Roman" panose="02020603050405020304" pitchFamily="18" charset="0"/>
                <a:cs typeface="Times New Roman" pitchFamily="18" charset="0"/>
              </a:rPr>
              <a:t>aliteta</a:t>
            </a:r>
          </a:p>
          <a:p>
            <a:pPr algn="just">
              <a:buFontTx/>
              <a:buChar char="-"/>
            </a:pPr>
            <a:r>
              <a:rPr lang="sr-Latn-RS" sz="1800" dirty="0">
                <a:latin typeface="Times New Roman" panose="02020603050405020304" pitchFamily="18" charset="0"/>
                <a:cs typeface="Times New Roman" pitchFamily="18" charset="0"/>
              </a:rPr>
              <a:t>Uvođenje </a:t>
            </a:r>
            <a:r>
              <a:rPr lang="sr-Latn-RS" sz="1800" i="1" dirty="0">
                <a:latin typeface="Times New Roman" panose="02020603050405020304" pitchFamily="18" charset="0"/>
                <a:cs typeface="Times New Roman" pitchFamily="18" charset="0"/>
              </a:rPr>
              <a:t>apsolutnih opštosti</a:t>
            </a:r>
            <a:r>
              <a:rPr lang="sr-Latn-RS" sz="1800" dirty="0">
                <a:latin typeface="Times New Roman" panose="02020603050405020304" pitchFamily="18" charset="0"/>
                <a:cs typeface="Times New Roman" pitchFamily="18" charset="0"/>
              </a:rPr>
              <a:t>, koje nemaju nikakvih određenja - atributa (kvaliteta, predikata) koje su kao takve nešto što je izvan razlike, nešto što kao suprotno razlici mora biti </a:t>
            </a:r>
            <a:r>
              <a:rPr lang="sr-Latn-RS" sz="1800" i="1" dirty="0">
                <a:latin typeface="Times New Roman" panose="02020603050405020304" pitchFamily="18" charset="0"/>
                <a:cs typeface="Times New Roman" pitchFamily="18" charset="0"/>
              </a:rPr>
              <a:t>bez-različno</a:t>
            </a:r>
            <a:r>
              <a:rPr lang="sr-Latn-RS" sz="1800" dirty="0">
                <a:latin typeface="Times New Roman" pitchFamily="18" charset="0"/>
                <a:cs typeface="Times New Roman" pitchFamily="18" charset="0"/>
              </a:rPr>
              <a:t> (bez-granično), tj. mora biti kontinualno</a:t>
            </a:r>
          </a:p>
          <a:p>
            <a:pPr algn="just">
              <a:buFontTx/>
              <a:buChar char="-"/>
            </a:pPr>
            <a:r>
              <a:rPr lang="sr-Latn-RS" sz="1800" dirty="0">
                <a:latin typeface="Times New Roman" pitchFamily="18" charset="0"/>
                <a:cs typeface="Times New Roman" pitchFamily="18" charset="0"/>
              </a:rPr>
              <a:t>S druge strane, neprekidno uvođenje (otkrivanje) novih lokalnih kvaliteta, kako bi se razlika između objekata održala, a koje u narednom procesu istraživanja treba uopštiti. Ontološki postulat </a:t>
            </a:r>
            <a:r>
              <a:rPr lang="en-US" sz="1800" i="1" dirty="0">
                <a:latin typeface="Times New Roman" panose="02020603050405020304" pitchFamily="18" charset="0"/>
                <a:cs typeface="Times New Roman" panose="02020603050405020304" pitchFamily="18" charset="0"/>
              </a:rPr>
              <a:t>the world of different objects, which researcher examines, exists and is given in itself</a:t>
            </a:r>
            <a:r>
              <a:rPr lang="sr-Latn-RS" sz="1800" dirty="0">
                <a:latin typeface="Times New Roman" panose="02020603050405020304" pitchFamily="18" charset="0"/>
                <a:cs typeface="Times New Roman" pitchFamily="18" charset="0"/>
              </a:rPr>
              <a:t> i GO – postulat, </a:t>
            </a:r>
            <a:r>
              <a:rPr lang="en-US" sz="1800" i="1" dirty="0">
                <a:latin typeface="Times New Roman" panose="02020603050405020304" pitchFamily="18" charset="0"/>
                <a:cs typeface="Times New Roman" panose="02020603050405020304" pitchFamily="18" charset="0"/>
              </a:rPr>
              <a:t>objects and their relations are not accidental, but in them and between them there are regulated relations or </a:t>
            </a:r>
            <a:r>
              <a:rPr lang="en-US" sz="1800" b="1" i="1" dirty="0">
                <a:latin typeface="Times New Roman" panose="02020603050405020304" pitchFamily="18" charset="0"/>
                <a:cs typeface="Times New Roman" panose="02020603050405020304" pitchFamily="18" charset="0"/>
              </a:rPr>
              <a:t>causal</a:t>
            </a:r>
            <a:r>
              <a:rPr lang="en-US" sz="1800" i="1" dirty="0">
                <a:latin typeface="Times New Roman" panose="02020603050405020304" pitchFamily="18" charset="0"/>
                <a:cs typeface="Times New Roman" panose="02020603050405020304" pitchFamily="18" charset="0"/>
              </a:rPr>
              <a:t> connections</a:t>
            </a:r>
            <a:endParaRPr lang="sr-Latn-RS" sz="1800" dirty="0">
              <a:latin typeface="Times New Roman" panose="02020603050405020304" pitchFamily="18" charset="0"/>
              <a:cs typeface="Times New Roman" pitchFamily="18" charset="0"/>
            </a:endParaRPr>
          </a:p>
          <a:p>
            <a:pPr algn="just">
              <a:buFontTx/>
              <a:buChar char="-"/>
            </a:pPr>
            <a:r>
              <a:rPr lang="sr-Latn-RS" sz="1800" dirty="0">
                <a:latin typeface="Times New Roman" panose="02020603050405020304" pitchFamily="18" charset="0"/>
                <a:cs typeface="Times New Roman" pitchFamily="18" charset="0"/>
              </a:rPr>
              <a:t>Kako samo istraživanje mora zahvatiti oba momenta, jer objekti zahvaljujući </a:t>
            </a:r>
            <a:r>
              <a:rPr lang="sr-Latn-RS" sz="1800" i="1" dirty="0">
                <a:latin typeface="Times New Roman" panose="02020603050405020304" pitchFamily="18" charset="0"/>
                <a:cs typeface="Times New Roman" panose="02020603050405020304" pitchFamily="18" charset="0"/>
              </a:rPr>
              <a:t>individualnosti</a:t>
            </a:r>
            <a:r>
              <a:rPr lang="sr-Latn-RS" sz="1800" dirty="0">
                <a:latin typeface="Times New Roman" panose="02020603050405020304" pitchFamily="18" charset="0"/>
                <a:cs typeface="Times New Roman" panose="02020603050405020304" pitchFamily="18" charset="0"/>
              </a:rPr>
              <a:t> stupaju u </a:t>
            </a:r>
            <a:r>
              <a:rPr lang="sr-Latn-RS" sz="1800" i="1" dirty="0">
                <a:latin typeface="Times New Roman" panose="02020603050405020304" pitchFamily="18" charset="0"/>
                <a:cs typeface="Times New Roman" panose="02020603050405020304" pitchFamily="18" charset="0"/>
              </a:rPr>
              <a:t>interakciju</a:t>
            </a:r>
            <a:r>
              <a:rPr lang="sr-Latn-RS" sz="1800" dirty="0">
                <a:latin typeface="Times New Roman" panose="02020603050405020304" pitchFamily="18" charset="0"/>
                <a:cs typeface="Times New Roman" panose="02020603050405020304" pitchFamily="18" charset="0"/>
              </a:rPr>
              <a:t>, ali se pri tome osnov njihove individualne egzistencije ukida, to ono nužno mora zahvatiti u sebe i samu tu protivrečnost.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sr-Latn-CS" sz="2800" dirty="0">
                <a:solidFill>
                  <a:schemeClr val="tx1"/>
                </a:solidFill>
                <a:latin typeface="Times New Roman" pitchFamily="18" charset="0"/>
                <a:cs typeface="Times New Roman" pitchFamily="18" charset="0"/>
              </a:rPr>
              <a:t>FILOZOFIJA PRIRODNIH NAUKA</a:t>
            </a:r>
            <a:br>
              <a:rPr lang="sr-Latn-CS" sz="2800" dirty="0">
                <a:solidFill>
                  <a:schemeClr val="tx1"/>
                </a:solidFill>
                <a:latin typeface="Times New Roman" pitchFamily="18" charset="0"/>
                <a:cs typeface="Times New Roman" pitchFamily="18" charset="0"/>
              </a:rPr>
            </a:br>
            <a:r>
              <a:rPr lang="sr-Latn-CS" sz="2800" dirty="0">
                <a:solidFill>
                  <a:schemeClr val="tx1"/>
                </a:solidFill>
                <a:latin typeface="Times New Roman" pitchFamily="18" charset="0"/>
                <a:cs typeface="Times New Roman" pitchFamily="18" charset="0"/>
              </a:rPr>
              <a:t>- </a:t>
            </a:r>
            <a:r>
              <a:rPr lang="en-US" sz="2800" dirty="0">
                <a:solidFill>
                  <a:schemeClr val="tx1"/>
                </a:solidFill>
                <a:latin typeface="Times New Roman" pitchFamily="18" charset="0"/>
                <a:cs typeface="Times New Roman" pitchFamily="18" charset="0"/>
              </a:rPr>
              <a:t>Pojam broja </a:t>
            </a:r>
            <a:r>
              <a:rPr lang="sr-Latn-CS" sz="2800" dirty="0">
                <a:solidFill>
                  <a:schemeClr val="tx1"/>
                </a:solidFill>
                <a:latin typeface="Times New Roman" pitchFamily="18" charset="0"/>
                <a:cs typeface="Times New Roman" pitchFamily="18" charset="0"/>
              </a:rPr>
              <a:t>–</a:t>
            </a:r>
            <a:endParaRPr lang="en-US" sz="2800" dirty="0"/>
          </a:p>
        </p:txBody>
      </p:sp>
      <p:sp>
        <p:nvSpPr>
          <p:cNvPr id="3" name="Content Placeholder 2"/>
          <p:cNvSpPr>
            <a:spLocks noGrp="1"/>
          </p:cNvSpPr>
          <p:nvPr>
            <p:ph idx="1"/>
          </p:nvPr>
        </p:nvSpPr>
        <p:spPr/>
        <p:txBody>
          <a:bodyPr>
            <a:normAutofit/>
          </a:bodyPr>
          <a:lstStyle/>
          <a:p>
            <a:pPr>
              <a:buFont typeface="Wingdings" pitchFamily="2" charset="2"/>
              <a:buChar char="q"/>
            </a:pPr>
            <a:r>
              <a:rPr lang="sr-Latn-RS" sz="2000" dirty="0"/>
              <a:t>Prvi kauzalni problem (IE – postulat)</a:t>
            </a:r>
          </a:p>
          <a:p>
            <a:r>
              <a:rPr lang="sr-Latn-RS" sz="2000" dirty="0"/>
              <a:t>i) Da li interakcija (odnos) nastaje kao produkt različitih egzistencija, tj. da li je individualna egzistencija (objekat, dasein</a:t>
            </a:r>
            <a:r>
              <a:rPr lang="en-US" sz="2000" dirty="0"/>
              <a:t> </a:t>
            </a:r>
            <a:r>
              <a:rPr lang="sr-Latn-RS" sz="2000" dirty="0">
                <a:latin typeface="Times New Roman" pitchFamily="18" charset="0"/>
                <a:cs typeface="Times New Roman" pitchFamily="18" charset="0"/>
              </a:rPr>
              <a:t>1</a:t>
            </a:r>
            <a:r>
              <a:rPr lang="sr-Latn-RS" sz="2000" dirty="0"/>
              <a:t>)</a:t>
            </a:r>
            <a:r>
              <a:rPr lang="en-US" sz="2000" dirty="0"/>
              <a:t> </a:t>
            </a:r>
            <a:r>
              <a:rPr lang="sr-Latn-RS" sz="2000" dirty="0"/>
              <a:t>sa svojim kvalitetima  </a:t>
            </a:r>
            <a:r>
              <a:rPr lang="sr-Latn-RS" sz="2000" i="1" dirty="0"/>
              <a:t> </a:t>
            </a:r>
            <a:r>
              <a:rPr lang="en-US" sz="2000" i="1" dirty="0"/>
              <a:t>a </a:t>
            </a:r>
            <a:r>
              <a:rPr lang="sr-Latn-RS" sz="2000" i="1" dirty="0"/>
              <a:t>pri</a:t>
            </a:r>
            <a:r>
              <a:rPr lang="en-US" sz="2000" i="1" dirty="0"/>
              <a:t>o</a:t>
            </a:r>
            <a:r>
              <a:rPr lang="sr-Latn-RS" sz="2000" i="1" dirty="0"/>
              <a:t>r</a:t>
            </a:r>
            <a:r>
              <a:rPr lang="en-US" sz="2000" i="1" dirty="0"/>
              <a:t>i</a:t>
            </a:r>
            <a:r>
              <a:rPr lang="sr-Latn-RS" sz="2000" dirty="0"/>
              <a:t>, a interakcija </a:t>
            </a:r>
            <a:r>
              <a:rPr lang="en-US" sz="2000" i="1" dirty="0"/>
              <a:t>a posteriori</a:t>
            </a:r>
            <a:r>
              <a:rPr lang="sr-Latn-RS" sz="2000" dirty="0"/>
              <a:t>?</a:t>
            </a:r>
          </a:p>
          <a:p>
            <a:r>
              <a:rPr lang="sr-Latn-RS" sz="2000" dirty="0"/>
              <a:t>ii) ili se pak egzistencije (individualni objekti) pojavljuju kroz, odnosno zbog interakcije (odnosa), pa je interakcija  </a:t>
            </a:r>
            <a:r>
              <a:rPr lang="en-US" sz="2000" i="1" dirty="0"/>
              <a:t>a </a:t>
            </a:r>
            <a:r>
              <a:rPr lang="sr-Latn-RS" sz="2000" i="1" dirty="0"/>
              <a:t>pri</a:t>
            </a:r>
            <a:r>
              <a:rPr lang="en-US" sz="2000" i="1" dirty="0"/>
              <a:t>o</a:t>
            </a:r>
            <a:r>
              <a:rPr lang="sr-Latn-RS" sz="2000" i="1" dirty="0"/>
              <a:t>r</a:t>
            </a:r>
            <a:r>
              <a:rPr lang="en-US" sz="2000" i="1" dirty="0"/>
              <a:t>i</a:t>
            </a:r>
            <a:r>
              <a:rPr lang="sr-Latn-RS" sz="2000" dirty="0"/>
              <a:t>, a individualna egzistencija </a:t>
            </a:r>
            <a:r>
              <a:rPr lang="en-US" sz="2000" i="1" dirty="0"/>
              <a:t>a posteriori</a:t>
            </a:r>
            <a:r>
              <a:rPr lang="sr-Latn-RS" sz="2000" dirty="0"/>
              <a:t>. </a:t>
            </a:r>
          </a:p>
          <a:p>
            <a:r>
              <a:rPr lang="sr-Latn-RS" sz="2000" dirty="0"/>
              <a:t>GM – da na i); Moderna misao – da na ii).</a:t>
            </a:r>
          </a:p>
          <a:p>
            <a:pPr>
              <a:buFont typeface="Wingdings" pitchFamily="2" charset="2"/>
              <a:buChar char="v"/>
            </a:pPr>
            <a:r>
              <a:rPr lang="sr-Latn-RS" sz="2000" dirty="0"/>
              <a:t>Odnosno, postavlja se pitanje da li je objekat </a:t>
            </a:r>
            <a:r>
              <a:rPr lang="sr-Latn-RS" sz="2000" i="1" dirty="0"/>
              <a:t>izvor</a:t>
            </a:r>
            <a:r>
              <a:rPr lang="sr-Latn-RS" sz="2000" dirty="0"/>
              <a:t> svojih atributa (određenja), ili je </a:t>
            </a:r>
            <a:r>
              <a:rPr lang="en-US" sz="2000" i="1" dirty="0"/>
              <a:t>nosilac</a:t>
            </a:r>
            <a:r>
              <a:rPr lang="en-US" sz="2000" dirty="0"/>
              <a:t> (</a:t>
            </a:r>
            <a:r>
              <a:rPr lang="sr-Latn-RS" sz="2000" i="1" dirty="0"/>
              <a:t>cilj</a:t>
            </a:r>
            <a:r>
              <a:rPr lang="en-US" sz="2000" i="1" dirty="0"/>
              <a:t>)</a:t>
            </a:r>
            <a:r>
              <a:rPr lang="sr-Latn-RS" sz="2000" dirty="0"/>
              <a:t> atributa (tj. određenja)?</a:t>
            </a:r>
            <a:endParaRPr lang="en-US" sz="2000" dirty="0"/>
          </a:p>
          <a:p>
            <a:pPr marL="514350" indent="-514350">
              <a:buAutoNum type="romanLcParenR"/>
            </a:pPr>
            <a:r>
              <a:rPr lang="sr-Latn-RS" sz="2000" dirty="0">
                <a:latin typeface="Times New Roman" pitchFamily="18" charset="0"/>
                <a:cs typeface="Times New Roman" pitchFamily="18" charset="0"/>
              </a:rPr>
              <a:t>Dakle : Zašto i kako neka forma (akcidencija koja može postati objekat) stiče pravo na postojanje, tj. postaje egzistentna, a neka druga ne?(čovek, konj, Minotaur) . Brzina kao atribut. Zenon.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A154AB-8609-40FB-862D-85CF2ED093B1}"/>
              </a:ext>
            </a:extLst>
          </p:cNvPr>
          <p:cNvSpPr>
            <a:spLocks noGrp="1"/>
          </p:cNvSpPr>
          <p:nvPr>
            <p:ph type="title"/>
          </p:nvPr>
        </p:nvSpPr>
        <p:spPr/>
        <p:txBody>
          <a:bodyPr>
            <a:normAutofit/>
          </a:bodyPr>
          <a:lstStyle/>
          <a:p>
            <a:pPr algn="ctr"/>
            <a:r>
              <a:rPr lang="sr-Latn-CS" sz="3200" dirty="0">
                <a:solidFill>
                  <a:schemeClr val="tx1"/>
                </a:solidFill>
                <a:latin typeface="Times New Roman" pitchFamily="18" charset="0"/>
                <a:cs typeface="Times New Roman" pitchFamily="18" charset="0"/>
              </a:rPr>
              <a:t>FILOZOFIJA PRIRODNIH NAUKA</a:t>
            </a:r>
            <a:br>
              <a:rPr lang="sr-Latn-CS" sz="3200" dirty="0">
                <a:solidFill>
                  <a:schemeClr val="tx1"/>
                </a:solidFill>
                <a:latin typeface="Times New Roman" pitchFamily="18" charset="0"/>
                <a:cs typeface="Times New Roman" pitchFamily="18" charset="0"/>
              </a:rPr>
            </a:br>
            <a:r>
              <a:rPr lang="sr-Latn-CS" sz="3200" dirty="0">
                <a:solidFill>
                  <a:schemeClr val="tx1"/>
                </a:solidFill>
                <a:latin typeface="Times New Roman" pitchFamily="18" charset="0"/>
                <a:cs typeface="Times New Roman" pitchFamily="18" charset="0"/>
              </a:rPr>
              <a:t>- </a:t>
            </a:r>
            <a:r>
              <a:rPr lang="en-US" sz="3200" dirty="0">
                <a:solidFill>
                  <a:schemeClr val="tx1"/>
                </a:solidFill>
                <a:latin typeface="Times New Roman" pitchFamily="18" charset="0"/>
                <a:cs typeface="Times New Roman" pitchFamily="18" charset="0"/>
              </a:rPr>
              <a:t>Pojam broja </a:t>
            </a:r>
            <a:r>
              <a:rPr lang="sr-Latn-CS" sz="3200" dirty="0">
                <a:solidFill>
                  <a:schemeClr val="tx1"/>
                </a:solidFill>
                <a:latin typeface="Times New Roman" pitchFamily="18" charset="0"/>
                <a:cs typeface="Times New Roman" pitchFamily="18" charset="0"/>
              </a:rPr>
              <a:t>–</a:t>
            </a:r>
            <a:endParaRPr lang="en-US" sz="3200" dirty="0"/>
          </a:p>
        </p:txBody>
      </p:sp>
      <p:sp>
        <p:nvSpPr>
          <p:cNvPr id="3" name="Content Placeholder 2">
            <a:extLst>
              <a:ext uri="{FF2B5EF4-FFF2-40B4-BE49-F238E27FC236}">
                <a16:creationId xmlns:a16="http://schemas.microsoft.com/office/drawing/2014/main" id="{F6C397E6-9FA6-4B68-94DC-4AD78785346D}"/>
              </a:ext>
            </a:extLst>
          </p:cNvPr>
          <p:cNvSpPr>
            <a:spLocks noGrp="1"/>
          </p:cNvSpPr>
          <p:nvPr>
            <p:ph idx="1"/>
          </p:nvPr>
        </p:nvSpPr>
        <p:spPr/>
        <p:txBody>
          <a:bodyPr>
            <a:normAutofit fontScale="77500" lnSpcReduction="20000"/>
          </a:bodyPr>
          <a:lstStyle/>
          <a:p>
            <a:r>
              <a:rPr lang="sr-Latn-RS" dirty="0"/>
              <a:t>Izbor u IE postulatu dovodi do dve formulacije principa kauzalnosti</a:t>
            </a:r>
          </a:p>
          <a:p>
            <a:r>
              <a:rPr lang="sr-Latn-RS" dirty="0"/>
              <a:t>GM – </a:t>
            </a:r>
            <a:r>
              <a:rPr lang="sr-Latn-RS" i="1" dirty="0"/>
              <a:t>Svaki objekat ima svoj uzrok</a:t>
            </a:r>
          </a:p>
          <a:p>
            <a:r>
              <a:rPr lang="sr-Latn-RS" dirty="0"/>
              <a:t>MM</a:t>
            </a:r>
            <a:r>
              <a:rPr lang="sr-Latn-RS" i="1" dirty="0"/>
              <a:t> – Svaka promena stanja objekta ima svoj uzrok</a:t>
            </a:r>
          </a:p>
          <a:p>
            <a:r>
              <a:rPr lang="sr-Latn-RS" dirty="0"/>
              <a:t>Primer :  Nastajanje vodene pare</a:t>
            </a:r>
          </a:p>
          <a:p>
            <a:r>
              <a:rPr lang="sr-Latn-RS" dirty="0"/>
              <a:t>GM – Voda (zagrevana) nestaje, a vodena para nastaje</a:t>
            </a:r>
          </a:p>
          <a:p>
            <a:r>
              <a:rPr lang="sr-Latn-RS" dirty="0"/>
              <a:t>MM – Voda (zagrevana, pod odredjenim pritiskom) prelazi u vodenu paru </a:t>
            </a:r>
          </a:p>
          <a:p>
            <a:r>
              <a:rPr lang="sr-Latn-RS" sz="2800" dirty="0"/>
              <a:t>Dakle, ne polazi se od pitanja šta je uzrok nečega, već</a:t>
            </a:r>
          </a:p>
          <a:p>
            <a:pPr marL="0" indent="0">
              <a:buNone/>
            </a:pPr>
            <a:r>
              <a:rPr lang="sr-Latn-RS" sz="2800" dirty="0"/>
              <a:t>   se razmatra kako se neki proces odvijao. </a:t>
            </a:r>
            <a:r>
              <a:rPr lang="sr-Latn-RS" sz="3200" dirty="0"/>
              <a:t>1</a:t>
            </a:r>
            <a:r>
              <a:rPr lang="sr-Latn-RS" sz="2800" dirty="0"/>
              <a:t>)</a:t>
            </a:r>
          </a:p>
          <a:p>
            <a:r>
              <a:rPr lang="sr-Latn-RS" sz="2800" dirty="0"/>
              <a:t>Što se manifestuje u modernom uvodjenju dinamičke ravnoteže kao cilja istraživanja </a:t>
            </a:r>
            <a:r>
              <a:rPr lang="sr-Latn-RS" sz="3200" dirty="0"/>
              <a:t>2)</a:t>
            </a:r>
            <a:r>
              <a:rPr lang="sr-Latn-RS" sz="2800" dirty="0"/>
              <a:t>, za razliku od Grka koji su zastali kod geometrije, koja je statična i simultana (ne uključuje vreme).</a:t>
            </a:r>
          </a:p>
          <a:p>
            <a:endParaRPr lang="sr-Latn-RS" dirty="0"/>
          </a:p>
        </p:txBody>
      </p:sp>
    </p:spTree>
    <p:extLst>
      <p:ext uri="{BB962C8B-B14F-4D97-AF65-F5344CB8AC3E}">
        <p14:creationId xmlns:p14="http://schemas.microsoft.com/office/powerpoint/2010/main" val="38039500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CCA5D1-B427-4126-A09D-5DBF5B0E0ABF}"/>
              </a:ext>
            </a:extLst>
          </p:cNvPr>
          <p:cNvSpPr>
            <a:spLocks noGrp="1"/>
          </p:cNvSpPr>
          <p:nvPr>
            <p:ph type="title"/>
          </p:nvPr>
        </p:nvSpPr>
        <p:spPr/>
        <p:txBody>
          <a:bodyPr>
            <a:normAutofit/>
          </a:bodyPr>
          <a:lstStyle/>
          <a:p>
            <a:pPr algn="ctr"/>
            <a:r>
              <a:rPr lang="sr-Latn-CS" sz="3200" dirty="0">
                <a:solidFill>
                  <a:schemeClr val="tx1"/>
                </a:solidFill>
                <a:latin typeface="Times New Roman" pitchFamily="18" charset="0"/>
                <a:cs typeface="Times New Roman" pitchFamily="18" charset="0"/>
              </a:rPr>
              <a:t>FILOZOFIJA PRIRODNIH NAUKA</a:t>
            </a:r>
            <a:br>
              <a:rPr lang="sr-Latn-CS" sz="3200" dirty="0">
                <a:solidFill>
                  <a:schemeClr val="tx1"/>
                </a:solidFill>
                <a:latin typeface="Times New Roman" pitchFamily="18" charset="0"/>
                <a:cs typeface="Times New Roman" pitchFamily="18" charset="0"/>
              </a:rPr>
            </a:br>
            <a:r>
              <a:rPr lang="sr-Latn-CS" sz="3200" dirty="0">
                <a:solidFill>
                  <a:schemeClr val="tx1"/>
                </a:solidFill>
                <a:latin typeface="Times New Roman" pitchFamily="18" charset="0"/>
                <a:cs typeface="Times New Roman" pitchFamily="18" charset="0"/>
              </a:rPr>
              <a:t>- </a:t>
            </a:r>
            <a:r>
              <a:rPr lang="en-US" sz="3200" dirty="0">
                <a:solidFill>
                  <a:schemeClr val="tx1"/>
                </a:solidFill>
                <a:latin typeface="Times New Roman" pitchFamily="18" charset="0"/>
                <a:cs typeface="Times New Roman" pitchFamily="18" charset="0"/>
              </a:rPr>
              <a:t>Pojam broja </a:t>
            </a:r>
            <a:r>
              <a:rPr lang="sr-Latn-CS" sz="3200" dirty="0">
                <a:solidFill>
                  <a:schemeClr val="tx1"/>
                </a:solidFill>
                <a:latin typeface="Times New Roman" pitchFamily="18" charset="0"/>
                <a:cs typeface="Times New Roman" pitchFamily="18" charset="0"/>
              </a:rPr>
              <a:t>–</a:t>
            </a:r>
            <a:endParaRPr lang="en-US" sz="3200" dirty="0"/>
          </a:p>
        </p:txBody>
      </p:sp>
      <p:sp>
        <p:nvSpPr>
          <p:cNvPr id="3" name="Content Placeholder 2">
            <a:extLst>
              <a:ext uri="{FF2B5EF4-FFF2-40B4-BE49-F238E27FC236}">
                <a16:creationId xmlns:a16="http://schemas.microsoft.com/office/drawing/2014/main" id="{CB5990C1-7CEF-4AFA-8CB0-64A51A6D5301}"/>
              </a:ext>
            </a:extLst>
          </p:cNvPr>
          <p:cNvSpPr>
            <a:spLocks noGrp="1"/>
          </p:cNvSpPr>
          <p:nvPr>
            <p:ph idx="1"/>
          </p:nvPr>
        </p:nvSpPr>
        <p:spPr/>
        <p:txBody>
          <a:bodyPr>
            <a:normAutofit fontScale="92500" lnSpcReduction="20000"/>
          </a:bodyPr>
          <a:lstStyle/>
          <a:p>
            <a:r>
              <a:rPr lang="sr-Latn-RS" sz="2400" dirty="0"/>
              <a:t>Ali to je bilo tako dok početkom XX veka Grčki pogledi nisu obnovljeni prilikom osnivanja kvantne mehanike.</a:t>
            </a:r>
          </a:p>
          <a:p>
            <a:pPr marL="0" indent="0">
              <a:buNone/>
            </a:pPr>
            <a:r>
              <a:rPr lang="sr-Latn-RS" sz="2800" b="1" dirty="0"/>
              <a:t>  Foto efekat i </a:t>
            </a:r>
            <a:r>
              <a:rPr lang="sr-Latn-RS" sz="2800" dirty="0"/>
              <a:t> </a:t>
            </a:r>
            <a:r>
              <a:rPr lang="sr-Latn-RS" sz="2800" b="1" dirty="0"/>
              <a:t>Borovi postulati</a:t>
            </a:r>
          </a:p>
          <a:p>
            <a:pPr marL="0" indent="0">
              <a:buNone/>
            </a:pPr>
            <a:r>
              <a:rPr lang="sr-Latn-RS" sz="2400" i="1" dirty="0"/>
              <a:t>   Plankov kvant dejstva</a:t>
            </a:r>
          </a:p>
          <a:p>
            <a:pPr marL="0" indent="0" algn="just">
              <a:buNone/>
            </a:pPr>
            <a:r>
              <a:rPr lang="sr-Latn-RS" sz="2400" dirty="0"/>
              <a:t>Već Aristotelu je za pobijanje Zenonovih aporija bio potreban „kvant“ vremena, ali, pošto ni nula nije bila pronadjena, nije mogao da razreši protivurečnosti koje iz toga proizlaze. Moderna misao se susrela sa sličnim problemom prilikom uvodjenja Plankovog kvanta dejstva, koji je sadržao u sebi „infinitezimalno ponašanje“, to jest, u procesu deljenja dejstva koristio je nešto što nije nula, ali je zastalo kod nečega nedefinisanog, veoma blizu nule - kvanta. Ajnštajn je uvodeći fotone, gurnuo taj problem pod tepih, ali se pojam kasnije narogušio, te su Borovi postulati morali da budu uvedeni da bi konstrukcija (atom) mogla da funkcioniše.</a:t>
            </a:r>
          </a:p>
          <a:p>
            <a:endParaRPr lang="en-US" sz="2400" dirty="0"/>
          </a:p>
        </p:txBody>
      </p:sp>
    </p:spTree>
    <p:extLst>
      <p:ext uri="{BB962C8B-B14F-4D97-AF65-F5344CB8AC3E}">
        <p14:creationId xmlns:p14="http://schemas.microsoft.com/office/powerpoint/2010/main" val="3121716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F43F2-E570-4FEA-B900-CDC5DA30C6B3}"/>
              </a:ext>
            </a:extLst>
          </p:cNvPr>
          <p:cNvSpPr>
            <a:spLocks noGrp="1"/>
          </p:cNvSpPr>
          <p:nvPr>
            <p:ph type="title"/>
          </p:nvPr>
        </p:nvSpPr>
        <p:spPr/>
        <p:txBody>
          <a:bodyPr>
            <a:normAutofit/>
          </a:bodyPr>
          <a:lstStyle/>
          <a:p>
            <a:pPr algn="ctr"/>
            <a:r>
              <a:rPr lang="sr-Latn-CS" sz="3200" dirty="0">
                <a:solidFill>
                  <a:schemeClr val="tx1"/>
                </a:solidFill>
                <a:latin typeface="Times New Roman" pitchFamily="18" charset="0"/>
                <a:cs typeface="Times New Roman" pitchFamily="18" charset="0"/>
              </a:rPr>
              <a:t>FILOZOFIJA PRIRODNIH NAUKA</a:t>
            </a:r>
            <a:br>
              <a:rPr lang="sr-Latn-CS" sz="3200" dirty="0">
                <a:solidFill>
                  <a:schemeClr val="tx1"/>
                </a:solidFill>
                <a:latin typeface="Times New Roman" pitchFamily="18" charset="0"/>
                <a:cs typeface="Times New Roman" pitchFamily="18" charset="0"/>
              </a:rPr>
            </a:br>
            <a:r>
              <a:rPr lang="sr-Latn-CS" sz="3200" dirty="0">
                <a:solidFill>
                  <a:schemeClr val="tx1"/>
                </a:solidFill>
                <a:latin typeface="Times New Roman" pitchFamily="18" charset="0"/>
                <a:cs typeface="Times New Roman" pitchFamily="18" charset="0"/>
              </a:rPr>
              <a:t>- </a:t>
            </a:r>
            <a:r>
              <a:rPr lang="en-US" sz="3200" dirty="0">
                <a:solidFill>
                  <a:schemeClr val="tx1"/>
                </a:solidFill>
                <a:latin typeface="Times New Roman" pitchFamily="18" charset="0"/>
                <a:cs typeface="Times New Roman" pitchFamily="18" charset="0"/>
              </a:rPr>
              <a:t>Pojam broja </a:t>
            </a:r>
            <a:r>
              <a:rPr lang="sr-Latn-CS" sz="3200" dirty="0">
                <a:solidFill>
                  <a:schemeClr val="tx1"/>
                </a:solidFill>
                <a:latin typeface="Times New Roman" pitchFamily="18" charset="0"/>
                <a:cs typeface="Times New Roman" pitchFamily="18" charset="0"/>
              </a:rPr>
              <a:t>–</a:t>
            </a:r>
            <a:endParaRPr lang="en-US" sz="3200" dirty="0"/>
          </a:p>
        </p:txBody>
      </p:sp>
      <p:sp>
        <p:nvSpPr>
          <p:cNvPr id="3" name="Content Placeholder 2">
            <a:extLst>
              <a:ext uri="{FF2B5EF4-FFF2-40B4-BE49-F238E27FC236}">
                <a16:creationId xmlns:a16="http://schemas.microsoft.com/office/drawing/2014/main" id="{A5C2D261-F0DE-41F9-AE46-74A571DBFAC8}"/>
              </a:ext>
            </a:extLst>
          </p:cNvPr>
          <p:cNvSpPr>
            <a:spLocks noGrp="1"/>
          </p:cNvSpPr>
          <p:nvPr>
            <p:ph idx="1"/>
          </p:nvPr>
        </p:nvSpPr>
        <p:spPr/>
        <p:txBody>
          <a:bodyPr>
            <a:normAutofit lnSpcReduction="10000"/>
          </a:bodyPr>
          <a:lstStyle/>
          <a:p>
            <a:pPr algn="just"/>
            <a:r>
              <a:rPr lang="sr-Latn-RS" sz="2400" dirty="0"/>
              <a:t>Borovi postulati (1913)</a:t>
            </a:r>
          </a:p>
          <a:p>
            <a:pPr algn="just">
              <a:buFontTx/>
              <a:buChar char="-"/>
            </a:pPr>
            <a:r>
              <a:rPr lang="sr-Latn-RS" sz="2400" dirty="0"/>
              <a:t>1) Elektroni u atomu postoje (egzistiraju) u stacionarnim stanjima;</a:t>
            </a:r>
          </a:p>
          <a:p>
            <a:pPr algn="just">
              <a:buFontTx/>
              <a:buChar char="-"/>
            </a:pPr>
            <a:r>
              <a:rPr lang="sr-Latn-RS" sz="2400" dirty="0"/>
              <a:t>2) Prelazak izmedju stacionarnih stanja proizvodi odnosno apsorbuje </a:t>
            </a:r>
            <a:r>
              <a:rPr lang="sr-Latn-RS" sz="2800" dirty="0"/>
              <a:t>em</a:t>
            </a:r>
            <a:r>
              <a:rPr lang="sr-Latn-RS" sz="2400" dirty="0"/>
              <a:t> zračenje</a:t>
            </a:r>
          </a:p>
          <a:p>
            <a:pPr algn="just">
              <a:buFontTx/>
              <a:buChar char="-"/>
            </a:pPr>
            <a:r>
              <a:rPr lang="sr-Latn-RS" sz="2400" dirty="0"/>
              <a:t>3) Ugaoni moment stacionarnog elektrona jeste kvantovan.</a:t>
            </a:r>
          </a:p>
          <a:p>
            <a:pPr algn="just">
              <a:buFontTx/>
              <a:buChar char="-"/>
            </a:pPr>
            <a:endParaRPr lang="sr-Latn-RS" sz="2400" dirty="0"/>
          </a:p>
          <a:p>
            <a:pPr algn="just">
              <a:buFontTx/>
              <a:buChar char="-"/>
            </a:pPr>
            <a:r>
              <a:rPr lang="sr-Latn-RS" sz="2400" dirty="0"/>
              <a:t>Sa tačke gledišta IE postulata:</a:t>
            </a:r>
          </a:p>
          <a:p>
            <a:pPr algn="just">
              <a:buFontTx/>
              <a:buChar char="-"/>
            </a:pPr>
            <a:r>
              <a:rPr lang="sr-Latn-RS" sz="2400" dirty="0"/>
              <a:t>1) Bor tvrdi da elektroni ne interaguju kad su u nstacionarnim stanjima, te, dakle, oni moraju da imaju egzistenciju pre nego što interaguju.</a:t>
            </a:r>
          </a:p>
          <a:p>
            <a:pPr algn="just">
              <a:buFontTx/>
              <a:buChar char="-"/>
            </a:pPr>
            <a:endParaRPr lang="sr-Latn-RS" sz="2400" dirty="0"/>
          </a:p>
          <a:p>
            <a:pPr marL="0" indent="0" algn="just">
              <a:buNone/>
            </a:pPr>
            <a:endParaRPr lang="sr-Latn-RS" sz="2400" dirty="0"/>
          </a:p>
          <a:p>
            <a:pPr marL="457200" indent="-457200" algn="just">
              <a:buAutoNum type="arabicParenR"/>
            </a:pPr>
            <a:endParaRPr lang="en-US" sz="2400" dirty="0"/>
          </a:p>
        </p:txBody>
      </p:sp>
    </p:spTree>
    <p:extLst>
      <p:ext uri="{BB962C8B-B14F-4D97-AF65-F5344CB8AC3E}">
        <p14:creationId xmlns:p14="http://schemas.microsoft.com/office/powerpoint/2010/main" val="20933090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F77D9-E3FE-4CFC-BD9A-0B6870103923}"/>
              </a:ext>
            </a:extLst>
          </p:cNvPr>
          <p:cNvSpPr>
            <a:spLocks noGrp="1"/>
          </p:cNvSpPr>
          <p:nvPr>
            <p:ph type="title"/>
          </p:nvPr>
        </p:nvSpPr>
        <p:spPr/>
        <p:txBody>
          <a:bodyPr>
            <a:normAutofit/>
          </a:bodyPr>
          <a:lstStyle/>
          <a:p>
            <a:pPr algn="ctr"/>
            <a:r>
              <a:rPr lang="sr-Latn-CS" sz="2800" dirty="0">
                <a:solidFill>
                  <a:schemeClr val="tx1"/>
                </a:solidFill>
                <a:latin typeface="Times New Roman" pitchFamily="18" charset="0"/>
                <a:cs typeface="Times New Roman" pitchFamily="18" charset="0"/>
              </a:rPr>
              <a:t>FILOZOFIJA PRIRODNIH NAUKA</a:t>
            </a:r>
            <a:br>
              <a:rPr lang="sr-Latn-CS" sz="2800" dirty="0">
                <a:solidFill>
                  <a:schemeClr val="tx1"/>
                </a:solidFill>
                <a:latin typeface="Times New Roman" pitchFamily="18" charset="0"/>
                <a:cs typeface="Times New Roman" pitchFamily="18" charset="0"/>
              </a:rPr>
            </a:br>
            <a:r>
              <a:rPr lang="sr-Latn-CS" sz="2800" dirty="0">
                <a:solidFill>
                  <a:schemeClr val="tx1"/>
                </a:solidFill>
                <a:latin typeface="Times New Roman" pitchFamily="18" charset="0"/>
                <a:cs typeface="Times New Roman" pitchFamily="18" charset="0"/>
              </a:rPr>
              <a:t>- </a:t>
            </a:r>
            <a:r>
              <a:rPr lang="en-US" sz="2800" dirty="0">
                <a:solidFill>
                  <a:schemeClr val="tx1"/>
                </a:solidFill>
                <a:latin typeface="Times New Roman" pitchFamily="18" charset="0"/>
                <a:cs typeface="Times New Roman" pitchFamily="18" charset="0"/>
              </a:rPr>
              <a:t>Pojam broja </a:t>
            </a:r>
            <a:r>
              <a:rPr lang="sr-Latn-CS" sz="2800" dirty="0">
                <a:solidFill>
                  <a:schemeClr val="tx1"/>
                </a:solidFill>
                <a:latin typeface="Times New Roman" pitchFamily="18" charset="0"/>
                <a:cs typeface="Times New Roman" pitchFamily="18" charset="0"/>
              </a:rPr>
              <a:t>–</a:t>
            </a:r>
            <a:endParaRPr lang="en-US" sz="2800" dirty="0"/>
          </a:p>
        </p:txBody>
      </p:sp>
      <p:sp>
        <p:nvSpPr>
          <p:cNvPr id="3" name="Content Placeholder 2">
            <a:extLst>
              <a:ext uri="{FF2B5EF4-FFF2-40B4-BE49-F238E27FC236}">
                <a16:creationId xmlns:a16="http://schemas.microsoft.com/office/drawing/2014/main" id="{147C7373-E8EC-4D47-9DD1-81DA741A5584}"/>
              </a:ext>
            </a:extLst>
          </p:cNvPr>
          <p:cNvSpPr>
            <a:spLocks noGrp="1"/>
          </p:cNvSpPr>
          <p:nvPr>
            <p:ph idx="1"/>
          </p:nvPr>
        </p:nvSpPr>
        <p:spPr/>
        <p:txBody>
          <a:bodyPr>
            <a:normAutofit fontScale="85000" lnSpcReduction="10000"/>
          </a:bodyPr>
          <a:lstStyle/>
          <a:p>
            <a:pPr marL="0" indent="0" algn="just">
              <a:buNone/>
            </a:pPr>
            <a:r>
              <a:rPr lang="sr-Latn-RS" dirty="0"/>
              <a:t>2) </a:t>
            </a:r>
            <a:r>
              <a:rPr lang="sr-Latn-RS" sz="2400" dirty="0"/>
              <a:t>Elektroni se ponašaju kao grčki objekti, tj. </a:t>
            </a:r>
            <a:r>
              <a:rPr lang="sr-Latn-RS" sz="2400" i="1" dirty="0"/>
              <a:t>nestaju </a:t>
            </a:r>
            <a:r>
              <a:rPr lang="sr-Latn-RS" sz="2400" dirty="0"/>
              <a:t>i </a:t>
            </a:r>
            <a:r>
              <a:rPr lang="sr-Latn-RS" sz="2400" i="1" dirty="0"/>
              <a:t>nastaju</a:t>
            </a:r>
            <a:r>
              <a:rPr lang="sr-Latn-RS" sz="2400" dirty="0"/>
              <a:t>, bez osvrtanja na vreme i prostor u kome bi morali da se nalaze prema Galilej-Njutnovskom pristupu, izmedju ta dva dogadjaja. </a:t>
            </a:r>
            <a:r>
              <a:rPr lang="en-US" sz="2400" dirty="0"/>
              <a:t>Haj</a:t>
            </a:r>
            <a:r>
              <a:rPr lang="sr-Latn-RS" sz="2400" dirty="0"/>
              <a:t>z</a:t>
            </a:r>
            <a:r>
              <a:rPr lang="en-US" sz="2400" dirty="0"/>
              <a:t>enberg…</a:t>
            </a:r>
            <a:endParaRPr lang="sr-Latn-RS" sz="2400" dirty="0"/>
          </a:p>
          <a:p>
            <a:pPr marL="0" indent="0" algn="just">
              <a:buNone/>
            </a:pPr>
            <a:r>
              <a:rPr lang="sr-Latn-RS" sz="2400" dirty="0"/>
              <a:t>3) „Kvantovan“ je ovde nešto ad hoc (deus ex machina), nešto što reguliše promenu ugaonog momenta, tj. kretanja objekata – elektrona, i što je izgubilo vezu sa Plankovom „infinitezimalnom“ akcijom.</a:t>
            </a:r>
          </a:p>
          <a:p>
            <a:pPr marL="0" indent="0">
              <a:buNone/>
            </a:pPr>
            <a:r>
              <a:rPr lang="sr-Latn-RS" sz="2800" b="1" dirty="0"/>
              <a:t>Kvantna mehanika</a:t>
            </a:r>
            <a:endParaRPr lang="en-US" sz="2800" b="1" dirty="0"/>
          </a:p>
          <a:p>
            <a:pPr marL="0" indent="0" algn="just">
              <a:buNone/>
            </a:pPr>
            <a:r>
              <a:rPr lang="en-US" sz="2400" dirty="0">
                <a:latin typeface="Times New Roman" panose="02020603050405020304" pitchFamily="18" charset="0"/>
                <a:cs typeface="Times New Roman" panose="02020603050405020304" pitchFamily="18" charset="0"/>
              </a:rPr>
              <a:t>Kvantna mehanika je preko svog formali</a:t>
            </a:r>
            <a:r>
              <a:rPr lang="sr-Latn-RS" sz="2400" dirty="0">
                <a:latin typeface="Times New Roman" panose="02020603050405020304" pitchFamily="18" charset="0"/>
                <a:cs typeface="Times New Roman" panose="02020603050405020304" pitchFamily="18" charset="0"/>
              </a:rPr>
              <a:t>z</a:t>
            </a:r>
            <a:r>
              <a:rPr lang="en-US" sz="2400" dirty="0">
                <a:latin typeface="Times New Roman" panose="02020603050405020304" pitchFamily="18" charset="0"/>
                <a:cs typeface="Times New Roman" panose="02020603050405020304" pitchFamily="18" charset="0"/>
              </a:rPr>
              <a:t>ma inkorporirala</a:t>
            </a:r>
            <a:r>
              <a:rPr lang="sr-Latn-RS" sz="2400" dirty="0">
                <a:latin typeface="Times New Roman" panose="02020603050405020304" pitchFamily="18" charset="0"/>
                <a:cs typeface="Times New Roman" panose="02020603050405020304" pitchFamily="18" charset="0"/>
              </a:rPr>
              <a:t> u sebe Borove postulate. Kvantnomehanički operatori predstavljaju fizičke veličine, svojstvene vrednosti operatora predstavljaju orbite elektrona (Borova  stacionarna stanja). Pri tom se orbite menjaju nestajanjem i nastajanjem elektrona. Operatori kreacije i anihilacije, diskretnost koja potiče iz Grčke!</a:t>
            </a:r>
          </a:p>
          <a:p>
            <a:pPr marL="0" indent="0">
              <a:buNone/>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7100103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fault Theme">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3162</TotalTime>
  <Words>1490</Words>
  <Application>Microsoft Office PowerPoint</Application>
  <PresentationFormat>On-screen Show (4:3)</PresentationFormat>
  <Paragraphs>93</Paragraphs>
  <Slides>11</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Calibri</vt:lpstr>
      <vt:lpstr>Constantia</vt:lpstr>
      <vt:lpstr>Times New Roman</vt:lpstr>
      <vt:lpstr>Wingdings</vt:lpstr>
      <vt:lpstr>Wingdings 2</vt:lpstr>
      <vt:lpstr>Default Theme</vt:lpstr>
      <vt:lpstr>FILOZOFIJA PRIRODNIH NAUKA - III tema –</vt:lpstr>
      <vt:lpstr>FILOZOFIJA PRIRODNIH NAUKA - Pojam broja –</vt:lpstr>
      <vt:lpstr>FILOZOFIJA PRIRODNIH NAUKA - Pojam broja –</vt:lpstr>
      <vt:lpstr>FILOZOFIJA PRIRODNIH NAUKA - Pojam broja –</vt:lpstr>
      <vt:lpstr>FILOZOFIJA PRIRODNIH NAUKA - Pojam broja –</vt:lpstr>
      <vt:lpstr>FILOZOFIJA PRIRODNIH NAUKA - Pojam broja –</vt:lpstr>
      <vt:lpstr>FILOZOFIJA PRIRODNIH NAUKA - Pojam broja –</vt:lpstr>
      <vt:lpstr>FILOZOFIJA PRIRODNIH NAUKA - Pojam broja –</vt:lpstr>
      <vt:lpstr>FILOZOFIJA PRIRODNIH NAUKA - Pojam broja –</vt:lpstr>
      <vt:lpstr>FILOZOFIJA PRIRODNIH NAUKA - Pojam broja –</vt:lpstr>
      <vt:lpstr>FILOZOFIJA PRIRODNIH NAUKA - Pojam broja –</vt:lpstr>
    </vt:vector>
  </TitlesOfParts>
  <Company>Microsoft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FILOZOFIJA PRIRODNIH NAUKA - III čas –</dc:title>
  <dc:creator>Corporate Edition</dc:creator>
  <cp:lastModifiedBy>Vladimir Ristic</cp:lastModifiedBy>
  <cp:revision>114</cp:revision>
  <dcterms:created xsi:type="dcterms:W3CDTF">2015-03-22T11:50:47Z</dcterms:created>
  <dcterms:modified xsi:type="dcterms:W3CDTF">2018-02-18T11:58:49Z</dcterms:modified>
</cp:coreProperties>
</file>